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1" r:id="rId2"/>
  </p:sldMasterIdLst>
  <p:notesMasterIdLst>
    <p:notesMasterId r:id="rId39"/>
  </p:notesMasterIdLst>
  <p:sldIdLst>
    <p:sldId id="283" r:id="rId3"/>
    <p:sldId id="392" r:id="rId4"/>
    <p:sldId id="382" r:id="rId5"/>
    <p:sldId id="384" r:id="rId6"/>
    <p:sldId id="388" r:id="rId7"/>
    <p:sldId id="389" r:id="rId8"/>
    <p:sldId id="390" r:id="rId9"/>
    <p:sldId id="391" r:id="rId10"/>
    <p:sldId id="385" r:id="rId11"/>
    <p:sldId id="292" r:id="rId12"/>
    <p:sldId id="294" r:id="rId13"/>
    <p:sldId id="295" r:id="rId14"/>
    <p:sldId id="299" r:id="rId15"/>
    <p:sldId id="298" r:id="rId16"/>
    <p:sldId id="300" r:id="rId17"/>
    <p:sldId id="262" r:id="rId18"/>
    <p:sldId id="263" r:id="rId19"/>
    <p:sldId id="272" r:id="rId20"/>
    <p:sldId id="269" r:id="rId21"/>
    <p:sldId id="307" r:id="rId22"/>
    <p:sldId id="308" r:id="rId23"/>
    <p:sldId id="309" r:id="rId24"/>
    <p:sldId id="310" r:id="rId25"/>
    <p:sldId id="312" r:id="rId26"/>
    <p:sldId id="274" r:id="rId27"/>
    <p:sldId id="279" r:id="rId28"/>
    <p:sldId id="431" r:id="rId29"/>
    <p:sldId id="304" r:id="rId30"/>
    <p:sldId id="327" r:id="rId31"/>
    <p:sldId id="313" r:id="rId32"/>
    <p:sldId id="427" r:id="rId33"/>
    <p:sldId id="428" r:id="rId34"/>
    <p:sldId id="433" r:id="rId35"/>
    <p:sldId id="351" r:id="rId36"/>
    <p:sldId id="352" r:id="rId37"/>
    <p:sldId id="3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57"/>
    <p:restoredTop sz="77029"/>
  </p:normalViewPr>
  <p:slideViewPr>
    <p:cSldViewPr snapToGrid="0" snapToObjects="1">
      <p:cViewPr>
        <p:scale>
          <a:sx n="130" d="100"/>
          <a:sy n="130" d="100"/>
        </p:scale>
        <p:origin x="1544" y="8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15390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Here we can see how easy</a:t>
            </a:r>
            <a:r>
              <a:rPr lang="en-US" sz="1200" b="0" i="0" kern="1200" baseline="0" dirty="0">
                <a:solidFill>
                  <a:schemeClr val="tx1"/>
                </a:solidFill>
                <a:effectLst/>
                <a:latin typeface="+mn-lt"/>
                <a:ea typeface="ＭＳ Ｐゴシック" charset="0"/>
                <a:cs typeface="ＭＳ Ｐゴシック" charset="0"/>
              </a:rPr>
              <a:t> it is just to do a += for an event and not have to implement a bunch of listeners every time. Easy to read, </a:t>
            </a:r>
            <a:r>
              <a:rPr lang="en-US" sz="1200" b="0" i="0" kern="1200" baseline="0" dirty="0" err="1">
                <a:solidFill>
                  <a:schemeClr val="tx1"/>
                </a:solidFill>
                <a:effectLst/>
                <a:latin typeface="+mn-lt"/>
                <a:ea typeface="ＭＳ Ｐゴシック" charset="0"/>
                <a:cs typeface="ＭＳ Ｐゴシック" charset="0"/>
              </a:rPr>
              <a:t>string.Format</a:t>
            </a:r>
            <a:r>
              <a:rPr lang="en-US" sz="1200" b="0" i="0" kern="1200" baseline="0" dirty="0">
                <a:solidFill>
                  <a:schemeClr val="tx1"/>
                </a:solidFill>
                <a:effectLst/>
                <a:latin typeface="+mn-lt"/>
                <a:ea typeface="ＭＳ Ｐゴシック" charset="0"/>
                <a:cs typeface="ＭＳ Ｐゴシック" charset="0"/>
              </a:rPr>
              <a:t>, using </a:t>
            </a:r>
            <a:r>
              <a:rPr lang="en-US" sz="1200" b="0" i="0" kern="1200" baseline="0" dirty="0" err="1">
                <a:solidFill>
                  <a:schemeClr val="tx1"/>
                </a:solidFill>
                <a:effectLst/>
                <a:latin typeface="+mn-lt"/>
                <a:ea typeface="ＭＳ Ｐゴシック" charset="0"/>
                <a:cs typeface="ＭＳ Ｐゴシック" charset="0"/>
              </a:rPr>
              <a:t>args</a:t>
            </a:r>
            <a:r>
              <a:rPr lang="en-US" sz="1200" b="0" i="0" kern="1200" baseline="0" dirty="0">
                <a:solidFill>
                  <a:schemeClr val="tx1"/>
                </a:solidFill>
                <a:effectLst/>
                <a:latin typeface="+mn-lt"/>
                <a:ea typeface="ＭＳ Ｐゴシック" charset="0"/>
                <a:cs typeface="ＭＳ Ｐゴシック" charset="0"/>
              </a:rPr>
              <a:t>, etc.</a:t>
            </a:r>
          </a:p>
          <a:p>
            <a:pPr marL="171450" indent="-171450">
              <a:buFont typeface="Arial" panose="020B0604020202020204" pitchFamily="34" charset="0"/>
              <a:buChar char="•"/>
            </a:pPr>
            <a:r>
              <a:rPr lang="en-US" sz="1200" b="0" i="0" kern="1200" baseline="0" dirty="0">
                <a:solidFill>
                  <a:schemeClr val="tx1"/>
                </a:solidFill>
                <a:effectLst/>
                <a:latin typeface="+mn-lt"/>
                <a:ea typeface="ＭＳ Ｐゴシック" charset="0"/>
              </a:rPr>
              <a:t>In fact we can make this call </a:t>
            </a:r>
            <a:r>
              <a:rPr lang="en-US" sz="1200" b="0" i="0" kern="1200" baseline="0" dirty="0" err="1">
                <a:solidFill>
                  <a:schemeClr val="tx1"/>
                </a:solidFill>
                <a:effectLst/>
                <a:latin typeface="+mn-lt"/>
                <a:ea typeface="ＭＳ Ｐゴシック" charset="0"/>
              </a:rPr>
              <a:t>Async</a:t>
            </a:r>
            <a:r>
              <a:rPr lang="en-US" sz="1200" b="0" i="0" kern="1200" baseline="0" dirty="0">
                <a:solidFill>
                  <a:schemeClr val="tx1"/>
                </a:solidFill>
                <a:effectLst/>
                <a:latin typeface="+mn-lt"/>
                <a:ea typeface="ＭＳ Ｐゴシック" charset="0"/>
              </a:rPr>
              <a:t>/Await by just adding </a:t>
            </a:r>
            <a:r>
              <a:rPr lang="en-US" sz="1200" b="0" i="0" kern="1200" baseline="0" dirty="0" err="1">
                <a:solidFill>
                  <a:schemeClr val="tx1"/>
                </a:solidFill>
                <a:effectLst/>
                <a:latin typeface="+mn-lt"/>
                <a:ea typeface="ＭＳ Ｐゴシック" charset="0"/>
              </a:rPr>
              <a:t>async</a:t>
            </a:r>
            <a:r>
              <a:rPr lang="en-US" sz="1200" b="0" i="0" kern="1200" baseline="0" dirty="0">
                <a:solidFill>
                  <a:schemeClr val="tx1"/>
                </a:solidFill>
                <a:effectLst/>
                <a:latin typeface="+mn-lt"/>
                <a:ea typeface="ＭＳ Ｐゴシック" charset="0"/>
              </a:rPr>
              <a:t> to the delegate!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92520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4/5/17 12:04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4/5/17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all of your favorite libraries from NuGet or share and distribute</a:t>
            </a:r>
            <a:r>
              <a:rPr lang="en-US" baseline="0" dirty="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704365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Single Solution for iOS, Android, and Windows</a:t>
            </a: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a:solidFill>
                  <a:schemeClr val="tx1"/>
                </a:solidFill>
                <a:effectLst/>
                <a:latin typeface="+mn-lt"/>
                <a:ea typeface="+mn-ea"/>
                <a:cs typeface="+mn-cs"/>
              </a:rPr>
              <a:t>ReSharper</a:t>
            </a:r>
            <a:endParaRPr lang="en-US" sz="1200" u="none" strike="noStrike" kern="1200" dirty="0">
              <a:solidFill>
                <a:schemeClr val="tx1"/>
              </a:solidFill>
              <a:effectLst/>
              <a:latin typeface="+mn-lt"/>
              <a:ea typeface="+mn-ea"/>
              <a:cs typeface="+mn-cs"/>
            </a:endParaRPr>
          </a:p>
          <a:p>
            <a:pPr marL="171450" lvl="0" indent="-171450">
              <a:buFont typeface="Arial" charset="0"/>
              <a:buChar char="•"/>
            </a:pPr>
            <a:r>
              <a:rPr lang="en-US" sz="1200" u="none" strike="noStrike" kern="1200" dirty="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a:solidFill>
                  <a:schemeClr val="tx1"/>
                </a:solidFill>
                <a:effectLst/>
                <a:latin typeface="+mn-lt"/>
                <a:ea typeface="+mn-ea"/>
                <a:cs typeface="+mn-cs"/>
              </a:rPr>
              <a:t>Azure</a:t>
            </a:r>
          </a:p>
          <a:p>
            <a:pPr marL="171450" lvl="0" indent="-171450">
              <a:buFont typeface="Arial" charset="0"/>
              <a:buChar char="•"/>
            </a:pPr>
            <a:r>
              <a:rPr lang="en-US" sz="1200" u="none" strike="noStrike" kern="1200" dirty="0">
                <a:solidFill>
                  <a:schemeClr val="tx1"/>
                </a:solidFill>
                <a:effectLst/>
                <a:latin typeface="+mn-lt"/>
                <a:ea typeface="+mn-ea"/>
                <a:cs typeface="+mn-cs"/>
              </a:rPr>
              <a:t>ASP.NET</a:t>
            </a:r>
          </a:p>
          <a:p>
            <a:pPr marL="171450" lvl="0" indent="-171450">
              <a:buFont typeface="Arial" charset="0"/>
              <a:buChar char="•"/>
            </a:pPr>
            <a:r>
              <a:rPr lang="en-US" sz="1200" u="none" strike="noStrike" kern="1200" dirty="0">
                <a:solidFill>
                  <a:schemeClr val="tx1"/>
                </a:solidFill>
                <a:effectLst/>
                <a:latin typeface="+mn-lt"/>
                <a:ea typeface="+mn-ea"/>
                <a:cs typeface="+mn-cs"/>
              </a:rPr>
              <a:t>Favorite</a:t>
            </a:r>
            <a:r>
              <a:rPr lang="en-US" sz="1200" u="none" strike="noStrike" kern="1200" baseline="0" dirty="0">
                <a:solidFill>
                  <a:schemeClr val="tx1"/>
                </a:solidFill>
                <a:effectLst/>
                <a:latin typeface="+mn-lt"/>
                <a:ea typeface="+mn-ea"/>
                <a:cs typeface="+mn-cs"/>
              </a:rPr>
              <a:t> Code Coverage and Profiling Tools</a:t>
            </a:r>
            <a:endParaRPr lang="en-US" sz="1200" u="none" strike="noStrike" kern="1200" dirty="0">
              <a:solidFill>
                <a:schemeClr val="tx1"/>
              </a:solidFill>
              <a:effectLst/>
              <a:latin typeface="+mn-lt"/>
              <a:ea typeface="+mn-ea"/>
              <a:cs typeface="+mn-cs"/>
            </a:endParaRP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Starter Compatible </a:t>
            </a:r>
          </a:p>
          <a:p>
            <a:pPr lvl="0"/>
            <a:endParaRPr lang="en-US" sz="1200" u="none" strike="noStrike" kern="1200" baseline="0" dirty="0">
              <a:solidFill>
                <a:schemeClr val="tx1"/>
              </a:solidFill>
              <a:effectLst/>
              <a:latin typeface="+mn-lt"/>
              <a:ea typeface="+mn-ea"/>
              <a:cs typeface="+mn-cs"/>
            </a:endParaRPr>
          </a:p>
          <a:p>
            <a:pPr lvl="0"/>
            <a:r>
              <a:rPr lang="en-US" sz="1200" u="none" strike="noStrike" kern="1200" baseline="0" dirty="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657895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looking to get started will a full baked application simply head over to Xamarin’s pre-built page featuring</a:t>
            </a:r>
            <a:r>
              <a:rPr lang="en-US" baseline="0" dirty="0"/>
              <a:t> these apps and many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33054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34404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4/5/17 12:04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41017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52305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today with free 30 day trial of Xamarin</a:t>
            </a:r>
            <a:r>
              <a:rPr lang="en-US" baseline="0" dirty="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34</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5526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a:t>
            </a:r>
            <a:r>
              <a:rPr lang="en-US" baseline="0" dirty="0"/>
              <a:t> IS</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4/5/17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4</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961574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02026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101285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324901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ＭＳ Ｐゴシック" charset="0"/>
              </a:rPr>
              <a:t>Use your favorite libraries like </a:t>
            </a:r>
            <a:r>
              <a:rPr lang="en-US" sz="1200" b="0" i="0" kern="1200" baseline="0" dirty="0" err="1">
                <a:solidFill>
                  <a:schemeClr val="tx1"/>
                </a:solidFill>
                <a:effectLst/>
                <a:latin typeface="+mn-lt"/>
                <a:ea typeface="ＭＳ Ｐゴシック" charset="0"/>
              </a:rPr>
              <a:t>Json.NET</a:t>
            </a:r>
            <a:r>
              <a:rPr lang="en-US" sz="1200" b="0" i="0" kern="1200" baseline="0" dirty="0">
                <a:solidFill>
                  <a:schemeClr val="tx1"/>
                </a:solidFill>
                <a:effectLst/>
                <a:latin typeface="+mn-lt"/>
                <a:ea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7562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a:t>
            </a:r>
            <a:r>
              <a:rPr lang="en-US" sz="1200" b="0" i="0" kern="1200" dirty="0" err="1">
                <a:solidFill>
                  <a:schemeClr val="tx1"/>
                </a:solidFill>
                <a:effectLst/>
                <a:latin typeface="+mn-lt"/>
                <a:ea typeface="ＭＳ Ｐゴシック" charset="0"/>
                <a:cs typeface="ＭＳ Ｐゴシック" charset="0"/>
              </a:rPr>
              <a:t>async</a:t>
            </a:r>
            <a:r>
              <a:rPr lang="en-US" sz="1200" b="0" i="0" kern="1200" dirty="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82309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043388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82110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15040427"/>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25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716565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82345310"/>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887725091"/>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38672741"/>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12399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065074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199622324"/>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227901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4556195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70287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1119242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05-04-17</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a:solidFill>
                <a:prstClr val="white"/>
              </a:solidFill>
              <a:latin typeface="Arial" charset="0"/>
              <a:cs typeface="Arial" charset="0"/>
              <a:sym typeface="Segoe UI"/>
            </a:endParaRPr>
          </a:p>
        </p:txBody>
      </p:sp>
    </p:spTree>
    <p:extLst>
      <p:ext uri="{BB962C8B-B14F-4D97-AF65-F5344CB8AC3E}">
        <p14:creationId xmlns:p14="http://schemas.microsoft.com/office/powerpoint/2010/main" val="1177375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222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1062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3551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954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9706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9573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a:t>Click to edit Master text styles</a:t>
            </a:r>
          </a:p>
          <a:p>
            <a:pPr marL="0" lvl="1" indent="0" algn="l" defTabSz="896169" rtl="0" eaLnBrk="1" latinLnBrk="0" hangingPunct="1">
              <a:spcBef>
                <a:spcPct val="20000"/>
              </a:spcBef>
              <a:spcAft>
                <a:spcPts val="800"/>
              </a:spcAft>
              <a:buFont typeface="Arial" pitchFamily="34" charset="0"/>
              <a:buNone/>
            </a:pPr>
            <a:r>
              <a:rPr lang="en-US"/>
              <a:t>Second level</a:t>
            </a:r>
          </a:p>
          <a:p>
            <a:pPr marL="0" lvl="2" indent="0" algn="l" defTabSz="896169"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265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8" r:id="rId12"/>
    <p:sldLayoutId id="2147483679" r:id="rId13"/>
    <p:sldLayoutId id="2147483706" r:id="rId14"/>
    <p:sldLayoutId id="2147483738" r:id="rId15"/>
    <p:sldLayoutId id="2147483739" r:id="rId16"/>
    <p:sldLayoutId id="2147483740" r:id="rId17"/>
    <p:sldLayoutId id="2147483761" r:id="rId18"/>
    <p:sldLayoutId id="2147483762" r:id="rId19"/>
    <p:sldLayoutId id="214748376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67211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emf"/><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oo.gl/ASy6SI"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1" Type="http://schemas.openxmlformats.org/officeDocument/2006/relationships/image" Target="../media/image63.emf"/><Relationship Id="rId12" Type="http://schemas.openxmlformats.org/officeDocument/2006/relationships/image" Target="../media/image64.emf"/><Relationship Id="rId13" Type="http://schemas.openxmlformats.org/officeDocument/2006/relationships/image" Target="../media/image65.emf"/><Relationship Id="rId14" Type="http://schemas.openxmlformats.org/officeDocument/2006/relationships/image" Target="../media/image66.emf"/><Relationship Id="rId15" Type="http://schemas.openxmlformats.org/officeDocument/2006/relationships/image" Target="../media/image67.emf"/><Relationship Id="rId1" Type="http://schemas.openxmlformats.org/officeDocument/2006/relationships/slideLayout" Target="../slideLayouts/slideLayout20.xml"/><Relationship Id="rId2" Type="http://schemas.openxmlformats.org/officeDocument/2006/relationships/image" Target="../media/image54.emf"/><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0" Type="http://schemas.openxmlformats.org/officeDocument/2006/relationships/image" Target="../media/image62.emf"/></Relationships>
</file>

<file path=ppt/slides/_rels/slide33.xml.rels><?xml version="1.0" encoding="UTF-8" standalone="yes"?>
<Relationships xmlns="http://schemas.openxmlformats.org/package/2006/relationships"><Relationship Id="rId11" Type="http://schemas.openxmlformats.org/officeDocument/2006/relationships/image" Target="../media/image62.emf"/><Relationship Id="rId12" Type="http://schemas.openxmlformats.org/officeDocument/2006/relationships/image" Target="../media/image63.emf"/><Relationship Id="rId13" Type="http://schemas.openxmlformats.org/officeDocument/2006/relationships/image" Target="../media/image64.emf"/><Relationship Id="rId14" Type="http://schemas.openxmlformats.org/officeDocument/2006/relationships/image" Target="../media/image65.emf"/><Relationship Id="rId15" Type="http://schemas.openxmlformats.org/officeDocument/2006/relationships/image" Target="../media/image66.emf"/><Relationship Id="rId16" Type="http://schemas.openxmlformats.org/officeDocument/2006/relationships/image" Target="../media/image67.emf"/><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emf"/><Relationship Id="rId7" Type="http://schemas.openxmlformats.org/officeDocument/2006/relationships/image" Target="../media/image58.emf"/><Relationship Id="rId8" Type="http://schemas.openxmlformats.org/officeDocument/2006/relationships/image" Target="../media/image59.emf"/><Relationship Id="rId9" Type="http://schemas.openxmlformats.org/officeDocument/2006/relationships/image" Target="../media/image60.emf"/><Relationship Id="rId10" Type="http://schemas.openxmlformats.org/officeDocument/2006/relationships/image" Target="../media/image6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6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69303" y="5338916"/>
            <a:ext cx="7835404" cy="1344273"/>
          </a:xfrm>
        </p:spPr>
        <p:txBody>
          <a:bodyPr/>
          <a:lstStyle/>
          <a:p>
            <a:r>
              <a:rPr lang="en-US" dirty="0" smtClean="0"/>
              <a:t>Alejandro Ruiz</a:t>
            </a:r>
            <a:endParaRPr lang="en-US" dirty="0"/>
          </a:p>
          <a:p>
            <a:r>
              <a:rPr lang="en-US" sz="1800" dirty="0" smtClean="0">
                <a:cs typeface="Arial"/>
              </a:rPr>
              <a:t>Microsoft &amp; </a:t>
            </a:r>
            <a:r>
              <a:rPr lang="en-US" sz="1800" dirty="0" err="1" smtClean="0">
                <a:cs typeface="Arial"/>
              </a:rPr>
              <a:t>Xamarin</a:t>
            </a:r>
            <a:r>
              <a:rPr lang="en-US" sz="1800" dirty="0" smtClean="0">
                <a:cs typeface="Arial"/>
              </a:rPr>
              <a:t> </a:t>
            </a:r>
            <a:r>
              <a:rPr lang="en-US" sz="1800" dirty="0" smtClean="0">
                <a:cs typeface="Arial"/>
              </a:rPr>
              <a:t>MVP</a:t>
            </a:r>
          </a:p>
          <a:p>
            <a:r>
              <a:rPr lang="en-US" sz="1800" dirty="0" smtClean="0">
                <a:cs typeface="Arial"/>
              </a:rPr>
              <a:t>CTO </a:t>
            </a:r>
            <a:r>
              <a:rPr lang="en-US" sz="1800" dirty="0">
                <a:cs typeface="Arial"/>
              </a:rPr>
              <a:t>@ Los </a:t>
            </a:r>
            <a:r>
              <a:rPr lang="en-US" sz="1800" dirty="0" err="1">
                <a:cs typeface="Arial"/>
              </a:rPr>
              <a:t>Xamarinos</a:t>
            </a:r>
            <a:endParaRPr lang="en-US" sz="1800" dirty="0">
              <a:cs typeface="Arial"/>
            </a:endParaRPr>
          </a:p>
          <a:p>
            <a:r>
              <a:rPr lang="en-US" dirty="0" smtClean="0"/>
              <a:t>@</a:t>
            </a:r>
            <a:r>
              <a:rPr lang="en-US" dirty="0" err="1" smtClean="0"/>
              <a:t>alejandroruizva</a:t>
            </a:r>
            <a:endParaRPr lang="en-US" dirty="0"/>
          </a:p>
        </p:txBody>
      </p:sp>
      <p:sp>
        <p:nvSpPr>
          <p:cNvPr id="3" name="Title 2"/>
          <p:cNvSpPr>
            <a:spLocks noGrp="1"/>
          </p:cNvSpPr>
          <p:nvPr>
            <p:ph type="title"/>
          </p:nvPr>
        </p:nvSpPr>
        <p:spPr>
          <a:xfrm>
            <a:off x="269303" y="1088088"/>
            <a:ext cx="11653459" cy="1801436"/>
          </a:xfrm>
        </p:spPr>
        <p:txBody>
          <a:bodyPr/>
          <a:lstStyle/>
          <a:p>
            <a:r>
              <a:rPr lang="en-US" dirty="0"/>
              <a:t>Native </a:t>
            </a:r>
            <a:r>
              <a:rPr lang="en-US" dirty="0" smtClean="0"/>
              <a:t>Android Apps </a:t>
            </a:r>
            <a:r>
              <a:rPr lang="en-US" dirty="0"/>
              <a:t>in C# with Xamarin</a:t>
            </a:r>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037" y="5853922"/>
            <a:ext cx="2246135" cy="951170"/>
          </a:xfrm>
          <a:prstGeom prst="rect">
            <a:avLst/>
          </a:prstGeom>
        </p:spPr>
      </p:pic>
      <p:pic>
        <p:nvPicPr>
          <p:cNvPr id="7" name="Picture 6"/>
          <p:cNvPicPr>
            <a:picLocks noChangeAspect="1"/>
          </p:cNvPicPr>
          <p:nvPr/>
        </p:nvPicPr>
        <p:blipFill>
          <a:blip r:embed="rId4"/>
          <a:stretch>
            <a:fillRect/>
          </a:stretch>
        </p:blipFill>
        <p:spPr>
          <a:xfrm>
            <a:off x="8268769" y="4096053"/>
            <a:ext cx="3892225" cy="1430393"/>
          </a:xfrm>
          <a:prstGeom prst="rect">
            <a:avLst/>
          </a:prstGeom>
        </p:spPr>
      </p:pic>
      <p:pic>
        <p:nvPicPr>
          <p:cNvPr id="8" name="Picture 7"/>
          <p:cNvPicPr>
            <a:picLocks noChangeAspect="1"/>
          </p:cNvPicPr>
          <p:nvPr/>
        </p:nvPicPr>
        <p:blipFill>
          <a:blip r:embed="rId5"/>
          <a:stretch>
            <a:fillRect/>
          </a:stretch>
        </p:blipFill>
        <p:spPr>
          <a:xfrm>
            <a:off x="8268769" y="2654470"/>
            <a:ext cx="4166824" cy="1444843"/>
          </a:xfrm>
          <a:prstGeom prst="rect">
            <a:avLst/>
          </a:prstGeom>
        </p:spPr>
      </p:pic>
      <p:pic>
        <p:nvPicPr>
          <p:cNvPr id="9" name="Picture 8"/>
          <p:cNvPicPr>
            <a:picLocks noChangeAspect="1"/>
          </p:cNvPicPr>
          <p:nvPr/>
        </p:nvPicPr>
        <p:blipFill>
          <a:blip r:embed="rId6"/>
          <a:stretch>
            <a:fillRect/>
          </a:stretch>
        </p:blipFill>
        <p:spPr>
          <a:xfrm>
            <a:off x="4892536" y="5868491"/>
            <a:ext cx="606613" cy="951170"/>
          </a:xfrm>
          <a:prstGeom prst="rect">
            <a:avLst/>
          </a:prstGeom>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Why C#?</a:t>
            </a:r>
          </a:p>
        </p:txBody>
      </p:sp>
    </p:spTree>
    <p:extLst>
      <p:ext uri="{BB962C8B-B14F-4D97-AF65-F5344CB8AC3E}">
        <p14:creationId xmlns:p14="http://schemas.microsoft.com/office/powerpoint/2010/main" val="21847491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is Awesome</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 Support</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Work with XML Easily</a:t>
            </a:r>
          </a:p>
        </p:txBody>
      </p:sp>
      <p:sp>
        <p:nvSpPr>
          <p:cNvPr id="8" name="TextBox 7"/>
          <p:cNvSpPr txBox="1"/>
          <p:nvPr/>
        </p:nvSpPr>
        <p:spPr>
          <a:xfrm>
            <a:off x="6418384" y="5326190"/>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Event Handling &amp; Delegates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1635896"/>
            <a:ext cx="11653522" cy="2320642"/>
          </a:xfrm>
        </p:spPr>
        <p:txBody>
          <a:bodyPr/>
          <a:lstStyle/>
          <a:p>
            <a:r>
              <a:rPr lang="en-US" dirty="0" err="1"/>
              <a:t>Json.NET</a:t>
            </a:r>
            <a:r>
              <a:rPr lang="en-US" dirty="0"/>
              <a:t> offers simple conversations to/from JSON strings and .NET objects:</a:t>
            </a:r>
          </a:p>
        </p:txBody>
      </p:sp>
      <p:sp>
        <p:nvSpPr>
          <p:cNvPr id="3" name="Title 2"/>
          <p:cNvSpPr>
            <a:spLocks noGrp="1"/>
          </p:cNvSpPr>
          <p:nvPr>
            <p:ph type="title"/>
          </p:nvPr>
        </p:nvSpPr>
        <p:spPr/>
        <p:txBody>
          <a:bodyPr/>
          <a:lstStyle/>
          <a:p>
            <a:r>
              <a:rPr lang="en-US" dirty="0"/>
              <a:t>JSON Made Easy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0183" y="3538024"/>
            <a:ext cx="8559293" cy="222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1307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/Await</a:t>
            </a:r>
          </a:p>
        </p:txBody>
      </p:sp>
      <p:sp>
        <p:nvSpPr>
          <p:cNvPr id="3" name="TextBox 2"/>
          <p:cNvSpPr txBox="1"/>
          <p:nvPr/>
        </p:nvSpPr>
        <p:spPr>
          <a:xfrm>
            <a:off x="1668828" y="5870419"/>
            <a:ext cx="8856663"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Write Beautiful &amp; Maintainable Code</a:t>
            </a: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3763" y="1370684"/>
            <a:ext cx="7366794" cy="43422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93005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 the Difference – Android </a:t>
            </a:r>
            <a:r>
              <a:rPr lang="en-US" dirty="0" err="1"/>
              <a:t>ItemClick</a:t>
            </a:r>
            <a:endParaRPr lang="en-US" dirty="0"/>
          </a:p>
        </p:txBody>
      </p:sp>
      <p:sp>
        <p:nvSpPr>
          <p:cNvPr id="7" name="TextBox 6"/>
          <p:cNvSpPr txBox="1"/>
          <p:nvPr/>
        </p:nvSpPr>
        <p:spPr>
          <a:xfrm>
            <a:off x="7307062" y="1302315"/>
            <a:ext cx="3426502"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with Xamarin</a:t>
            </a:r>
          </a:p>
        </p:txBody>
      </p:sp>
      <p:sp>
        <p:nvSpPr>
          <p:cNvPr id="8" name="TextBox 7"/>
          <p:cNvSpPr txBox="1"/>
          <p:nvPr/>
        </p:nvSpPr>
        <p:spPr>
          <a:xfrm>
            <a:off x="1315733" y="1302314"/>
            <a:ext cx="3426502"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240" y="2075690"/>
            <a:ext cx="5519488" cy="171216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77" y="4254411"/>
            <a:ext cx="5662677"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with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83" y="5172379"/>
            <a:ext cx="5558861" cy="141864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500" y="4790262"/>
            <a:ext cx="1162050" cy="373915"/>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98" y="2082487"/>
            <a:ext cx="5514832" cy="147401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6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How Xamarin Works</a:t>
            </a:r>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a:t>
            </a:r>
            <a:r>
              <a:rPr lang="en-US" sz="3529" dirty="0" smtClean="0"/>
              <a:t>Java</a:t>
            </a:r>
            <a:r>
              <a:rPr lang="en-US" sz="3529" dirty="0"/>
              <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4" name="Text Placeholder 3"/>
          <p:cNvSpPr>
            <a:spLocks noGrp="1"/>
          </p:cNvSpPr>
          <p:nvPr>
            <p:ph type="body" sz="quarter" idx="11"/>
          </p:nvPr>
        </p:nvSpPr>
        <p:spPr>
          <a:xfrm>
            <a:off x="3236735" y="4862615"/>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6079" y="2153173"/>
            <a:ext cx="4780973" cy="2573608"/>
          </a:xfrm>
          <a:prstGeom prst="rect">
            <a:avLst/>
          </a:prstGeom>
        </p:spPr>
      </p:pic>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1"/>
          </p:nvPr>
        </p:nvSpPr>
        <p:spPr>
          <a:xfrm>
            <a:off x="7833813" y="2458606"/>
            <a:ext cx="2768646" cy="1940788"/>
          </a:xfrm>
        </p:spPr>
        <p:txBody>
          <a:bodyPr/>
          <a:lstStyle/>
          <a:p>
            <a:pPr marL="0" indent="0">
              <a:lnSpc>
                <a:spcPct val="70000"/>
              </a:lnSpc>
              <a:buNone/>
            </a:pPr>
            <a:r>
              <a:rPr lang="en-US" sz="2745" dirty="0" smtClean="0">
                <a:latin typeface="+mn-lt"/>
              </a:rPr>
              <a:t>Full support for:</a:t>
            </a:r>
          </a:p>
          <a:p>
            <a:pPr>
              <a:lnSpc>
                <a:spcPct val="70000"/>
              </a:lnSpc>
              <a:buFont typeface="Arial"/>
              <a:buChar char="•"/>
            </a:pPr>
            <a:r>
              <a:rPr lang="en-US" sz="1961" dirty="0" smtClean="0">
                <a:latin typeface="+mn-lt"/>
              </a:rPr>
              <a:t>Google Glass</a:t>
            </a:r>
          </a:p>
          <a:p>
            <a:pPr>
              <a:lnSpc>
                <a:spcPct val="70000"/>
              </a:lnSpc>
              <a:buFont typeface="Arial"/>
              <a:buChar char="•"/>
            </a:pPr>
            <a:r>
              <a:rPr lang="en-US" sz="1961" dirty="0" smtClean="0">
                <a:latin typeface="+mn-lt"/>
              </a:rPr>
              <a:t>Android Wear</a:t>
            </a:r>
          </a:p>
          <a:p>
            <a:pPr>
              <a:lnSpc>
                <a:spcPct val="70000"/>
              </a:lnSpc>
              <a:buFont typeface="Arial"/>
              <a:buChar char="•"/>
            </a:pPr>
            <a:r>
              <a:rPr lang="en-US" sz="1961" dirty="0" smtClean="0">
                <a:latin typeface="+mn-lt"/>
              </a:rPr>
              <a:t>Amazon Fire TV</a:t>
            </a:r>
          </a:p>
          <a:p>
            <a:pPr>
              <a:lnSpc>
                <a:spcPct val="70000"/>
              </a:lnSpc>
              <a:buFont typeface="Arial"/>
              <a:buChar char="•"/>
            </a:pPr>
            <a:r>
              <a:rPr lang="en-US" sz="1961" dirty="0" smtClean="0">
                <a:latin typeface="+mn-lt"/>
              </a:rPr>
              <a:t>and much more</a:t>
            </a:r>
            <a:endParaRPr lang="en-US" sz="1961" dirty="0">
              <a:latin typeface="+mn-lt"/>
            </a:endParaRP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Develop</a:t>
            </a:r>
          </a:p>
        </p:txBody>
      </p:sp>
      <p:pic>
        <p:nvPicPr>
          <p:cNvPr id="9" name="Picture 8"/>
          <p:cNvPicPr>
            <a:picLocks noChangeAspect="1"/>
          </p:cNvPicPr>
          <p:nvPr/>
        </p:nvPicPr>
        <p:blipFill>
          <a:blip r:embed="rId3"/>
          <a:stretch>
            <a:fillRect/>
          </a:stretch>
        </p:blipFill>
        <p:spPr>
          <a:xfrm>
            <a:off x="3306244" y="1842734"/>
            <a:ext cx="5685356" cy="5789068"/>
          </a:xfrm>
          <a:prstGeom prst="rect">
            <a:avLst/>
          </a:prstGeom>
        </p:spPr>
      </p:pic>
      <p:sp>
        <p:nvSpPr>
          <p:cNvPr id="12" name="Rectangle 11"/>
          <p:cNvSpPr/>
          <p:nvPr/>
        </p:nvSpPr>
        <p:spPr bwMode="auto">
          <a:xfrm>
            <a:off x="-51435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88718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55010187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smtClean="0">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18726668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6123531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198732328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a:t>Visual Studio Integration</a:t>
            </a: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93935" y="891265"/>
            <a:ext cx="9991749" cy="5722029"/>
            <a:chOff x="4659313" y="1410393"/>
            <a:chExt cx="7532687" cy="4313785"/>
          </a:xfrm>
        </p:grpSpPr>
        <p:grpSp>
          <p:nvGrpSpPr>
            <p:cNvPr id="7" name="Group 6"/>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13" name="Title 1"/>
          <p:cNvSpPr txBox="1">
            <a:spLocks/>
          </p:cNvSpPr>
          <p:nvPr/>
        </p:nvSpPr>
        <p:spPr>
          <a:xfrm>
            <a:off x="705951" y="1820631"/>
            <a:ext cx="5295318" cy="1646502"/>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105">
              <a:defRPr/>
            </a:pPr>
            <a:r>
              <a:rPr lang="en-US" sz="4800">
                <a:solidFill>
                  <a:srgbClr val="002050">
                    <a:lumMod val="50000"/>
                    <a:lumOff val="50000"/>
                  </a:srgbClr>
                </a:solidFill>
                <a:cs typeface="Segoe UI Semilight" panose="020B0402040204020203" pitchFamily="34" charset="0"/>
              </a:rPr>
              <a:t>Visual Studio </a:t>
            </a:r>
            <a:br>
              <a:rPr lang="en-US" sz="4800">
                <a:solidFill>
                  <a:srgbClr val="002050">
                    <a:lumMod val="50000"/>
                    <a:lumOff val="50000"/>
                  </a:srgbClr>
                </a:solidFill>
                <a:cs typeface="Segoe UI Semilight" panose="020B0402040204020203" pitchFamily="34" charset="0"/>
              </a:rPr>
            </a:br>
            <a:r>
              <a:rPr lang="en-US" sz="4800">
                <a:solidFill>
                  <a:srgbClr val="002050">
                    <a:lumMod val="50000"/>
                    <a:lumOff val="50000"/>
                  </a:srgbClr>
                </a:solidFill>
                <a:cs typeface="Segoe UI Semilight" panose="020B0402040204020203" pitchFamily="34" charset="0"/>
              </a:rPr>
              <a:t>for Mac (Preview)</a:t>
            </a:r>
          </a:p>
        </p:txBody>
      </p:sp>
      <p:sp>
        <p:nvSpPr>
          <p:cNvPr id="14" name="Rectangle 13"/>
          <p:cNvSpPr/>
          <p:nvPr/>
        </p:nvSpPr>
        <p:spPr>
          <a:xfrm>
            <a:off x="720381" y="3638271"/>
            <a:ext cx="4508515" cy="2904871"/>
          </a:xfrm>
          <a:prstGeom prst="rect">
            <a:avLst/>
          </a:prstGeom>
        </p:spPr>
        <p:txBody>
          <a:bodyPr wrap="square" lIns="146263">
            <a:spAutoFit/>
          </a:bodyPr>
          <a:lstStyle/>
          <a:p>
            <a:pPr defTabSz="932061">
              <a:spcBef>
                <a:spcPct val="0"/>
              </a:spcBef>
              <a:spcAft>
                <a:spcPts val="1200"/>
              </a:spcAft>
              <a:defRPr/>
            </a:pPr>
            <a:r>
              <a:rPr lang="en-US" sz="2800" kern="0" spc="-101">
                <a:ln w="3175">
                  <a:noFill/>
                </a:ln>
                <a:solidFill>
                  <a:srgbClr val="282D32"/>
                </a:solidFill>
                <a:latin typeface="+mj-lt"/>
                <a:cs typeface="Segoe UI Semibold" panose="020B0702040204020203" pitchFamily="34" charset="0"/>
                <a:sym typeface="Wingdings" panose="05000000000000000000" pitchFamily="2" charset="2"/>
              </a:rPr>
              <a:t>iOS, Android, &amp; </a:t>
            </a:r>
            <a:r>
              <a:rPr lang="en-US" sz="2800" kern="0" spc="-101" err="1">
                <a:ln w="3175">
                  <a:noFill/>
                </a:ln>
                <a:solidFill>
                  <a:srgbClr val="282D32"/>
                </a:solidFill>
                <a:latin typeface="+mj-lt"/>
                <a:cs typeface="Segoe UI Semibold" panose="020B0702040204020203" pitchFamily="34" charset="0"/>
                <a:sym typeface="Wingdings" panose="05000000000000000000" pitchFamily="2" charset="2"/>
              </a:rPr>
              <a:t>macOS</a:t>
            </a:r>
            <a:endParaRPr lang="en-US" sz="2800" kern="0" spc="-101">
              <a:ln w="3175">
                <a:noFill/>
              </a:ln>
              <a:solidFill>
                <a:srgbClr val="282D32"/>
              </a:solidFill>
              <a:latin typeface="+mj-lt"/>
              <a:cs typeface="Segoe UI Semibold" panose="020B0702040204020203" pitchFamily="34" charset="0"/>
              <a:sym typeface="Wingdings" panose="05000000000000000000" pitchFamily="2" charset="2"/>
            </a:endParaRPr>
          </a:p>
          <a:p>
            <a:pPr defTabSz="932061">
              <a:spcBef>
                <a:spcPct val="0"/>
              </a:spcBef>
              <a:spcAft>
                <a:spcPts val="1200"/>
              </a:spcAft>
              <a:defRPr/>
            </a:pPr>
            <a:r>
              <a:rPr lang="en-US" sz="2800" kern="0" spc="-101">
                <a:ln w="3175">
                  <a:noFill/>
                </a:ln>
                <a:solidFill>
                  <a:srgbClr val="282D32"/>
                </a:solidFill>
                <a:latin typeface="+mj-lt"/>
                <a:cs typeface="Segoe UI Semibold" panose="020B0702040204020203" pitchFamily="34" charset="0"/>
                <a:sym typeface="Wingdings" panose="05000000000000000000" pitchFamily="2" charset="2"/>
              </a:rPr>
              <a:t>.NET development</a:t>
            </a:r>
          </a:p>
          <a:p>
            <a:pPr defTabSz="932061">
              <a:spcBef>
                <a:spcPct val="0"/>
              </a:spcBef>
              <a:spcAft>
                <a:spcPts val="1200"/>
              </a:spcAft>
              <a:defRPr/>
            </a:pPr>
            <a:r>
              <a:rPr lang="en-US" sz="2800" kern="0" spc="-101">
                <a:ln w="3175">
                  <a:noFill/>
                </a:ln>
                <a:solidFill>
                  <a:srgbClr val="282D32"/>
                </a:solidFill>
                <a:latin typeface="+mj-lt"/>
                <a:cs typeface="Segoe UI Semibold" panose="020B0702040204020203" pitchFamily="34" charset="0"/>
                <a:sym typeface="Wingdings" panose="05000000000000000000" pitchFamily="2" charset="2"/>
              </a:rPr>
              <a:t>.NET Core &amp; ASP.NET Core</a:t>
            </a:r>
          </a:p>
          <a:p>
            <a:pPr defTabSz="932061">
              <a:spcBef>
                <a:spcPct val="0"/>
              </a:spcBef>
              <a:spcAft>
                <a:spcPts val="1200"/>
              </a:spcAft>
              <a:defRPr/>
            </a:pPr>
            <a:r>
              <a:rPr lang="en-US" sz="2800" kern="0" spc="-101">
                <a:ln w="3175">
                  <a:noFill/>
                </a:ln>
                <a:solidFill>
                  <a:srgbClr val="282D32"/>
                </a:solidFill>
                <a:latin typeface="+mj-lt"/>
                <a:cs typeface="Segoe UI Semibold" panose="020B0702040204020203" pitchFamily="34" charset="0"/>
                <a:sym typeface="Wingdings" panose="05000000000000000000" pitchFamily="2" charset="2"/>
              </a:rPr>
              <a:t>Tools for Azure</a:t>
            </a:r>
          </a:p>
          <a:p>
            <a:pPr defTabSz="932061">
              <a:spcBef>
                <a:spcPct val="0"/>
              </a:spcBef>
              <a:spcAft>
                <a:spcPts val="1200"/>
              </a:spcAft>
              <a:defRPr/>
            </a:pPr>
            <a:endParaRPr lang="en-US" sz="2800" kern="0" spc="-101">
              <a:ln w="3175">
                <a:noFill/>
              </a:ln>
              <a:solidFill>
                <a:srgbClr val="282D32"/>
              </a:solidFill>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6572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cs typeface="Helvetica" panose="020B0604020202020204" pitchFamily="34" charset="0"/>
              </a:rPr>
              <a:t>Available in:</a:t>
            </a:r>
          </a:p>
          <a:p>
            <a:pPr marL="742950" lvl="1" indent="-285750">
              <a:buFont typeface="Arial" panose="020B0604020202020204" pitchFamily="34" charset="0"/>
              <a:buChar char="•"/>
            </a:pPr>
            <a:r>
              <a:rPr lang="en-US" sz="2400" dirty="0">
                <a:cs typeface="Helvetica" panose="020B0604020202020204" pitchFamily="34" charset="0"/>
              </a:rPr>
              <a:t>Xamarin Studio </a:t>
            </a:r>
          </a:p>
          <a:p>
            <a:pPr marL="742950" lvl="1" indent="-285750">
              <a:buFont typeface="Arial" panose="020B0604020202020204" pitchFamily="34" charset="0"/>
              <a:buChar char="•"/>
            </a:pPr>
            <a:r>
              <a:rPr lang="en-US" sz="2400" dirty="0">
                <a:cs typeface="Helvetica" panose="020B0604020202020204" pitchFamily="34" charset="0"/>
              </a:rPr>
              <a:t>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896695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524"/>
          </a:xfrm>
        </p:spPr>
        <p:txBody>
          <a:bodyPr/>
          <a:lstStyle/>
          <a:p>
            <a:r>
              <a:rPr lang="en-US" dirty="0"/>
              <a:t>Xamarin.com/prebuilt</a:t>
            </a:r>
          </a:p>
        </p:txBody>
      </p:sp>
      <p:sp>
        <p:nvSpPr>
          <p:cNvPr id="3" name="Title 2"/>
          <p:cNvSpPr>
            <a:spLocks noGrp="1"/>
          </p:cNvSpPr>
          <p:nvPr>
            <p:ph type="title"/>
          </p:nvPr>
        </p:nvSpPr>
        <p:spPr/>
        <p:txBody>
          <a:bodyPr/>
          <a:lstStyle/>
          <a:p>
            <a:r>
              <a:rPr lang="en-US" dirty="0"/>
              <a:t>Pre-built App Templates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453" y="1859796"/>
            <a:ext cx="3731973" cy="324689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4464" y="1732396"/>
            <a:ext cx="3537569" cy="3374296"/>
          </a:xfrm>
          <a:prstGeom prst="rect">
            <a:avLst/>
          </a:prstGeom>
        </p:spPr>
      </p:pic>
      <p:grpSp>
        <p:nvGrpSpPr>
          <p:cNvPr id="13" name="Group 12"/>
          <p:cNvGrpSpPr/>
          <p:nvPr/>
        </p:nvGrpSpPr>
        <p:grpSpPr>
          <a:xfrm>
            <a:off x="8257993" y="1699701"/>
            <a:ext cx="3526463" cy="3530976"/>
            <a:chOff x="4470400" y="0"/>
            <a:chExt cx="6849235" cy="6858000"/>
          </a:xfrm>
        </p:grpSpPr>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0400" y="63500"/>
              <a:ext cx="3251200" cy="673100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1600" y="0"/>
              <a:ext cx="3598035" cy="6858000"/>
            </a:xfrm>
            <a:prstGeom prst="rect">
              <a:avLst/>
            </a:prstGeom>
          </p:spPr>
        </p:pic>
      </p:grpSp>
      <p:sp>
        <p:nvSpPr>
          <p:cNvPr id="14" name="TextBox 13"/>
          <p:cNvSpPr txBox="1"/>
          <p:nvPr/>
        </p:nvSpPr>
        <p:spPr>
          <a:xfrm>
            <a:off x="431454" y="5230677"/>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My Shoppe</a:t>
            </a:r>
          </a:p>
          <a:p>
            <a:pPr algn="ctr">
              <a:lnSpc>
                <a:spcPct val="90000"/>
              </a:lnSpc>
              <a:spcAft>
                <a:spcPts val="600"/>
              </a:spcAft>
            </a:pPr>
            <a:r>
              <a:rPr lang="en-US" sz="2400" dirty="0">
                <a:gradFill>
                  <a:gsLst>
                    <a:gs pos="2917">
                      <a:schemeClr val="tx1"/>
                    </a:gs>
                    <a:gs pos="30000">
                      <a:schemeClr val="tx1"/>
                    </a:gs>
                  </a:gsLst>
                  <a:lin ang="5400000" scaled="0"/>
                </a:gradFill>
              </a:rPr>
              <a:t>Connect with consumers</a:t>
            </a:r>
          </a:p>
        </p:txBody>
      </p:sp>
      <p:sp>
        <p:nvSpPr>
          <p:cNvPr id="15" name="TextBox 14"/>
          <p:cNvSpPr txBox="1"/>
          <p:nvPr/>
        </p:nvSpPr>
        <p:spPr>
          <a:xfrm>
            <a:off x="4357262" y="5238425"/>
            <a:ext cx="373197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Store Application</a:t>
            </a:r>
          </a:p>
        </p:txBody>
      </p:sp>
      <p:sp>
        <p:nvSpPr>
          <p:cNvPr id="16" name="TextBox 15"/>
          <p:cNvSpPr txBox="1"/>
          <p:nvPr/>
        </p:nvSpPr>
        <p:spPr>
          <a:xfrm>
            <a:off x="8190790" y="5263371"/>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Moments</a:t>
            </a:r>
          </a:p>
          <a:p>
            <a:pPr algn="ctr">
              <a:lnSpc>
                <a:spcPct val="90000"/>
              </a:lnSpc>
              <a:spcAft>
                <a:spcPts val="600"/>
              </a:spcAft>
            </a:pPr>
            <a:r>
              <a:rPr lang="en-US" sz="2400" dirty="0">
                <a:gradFill>
                  <a:gsLst>
                    <a:gs pos="2917">
                      <a:schemeClr val="tx1"/>
                    </a:gs>
                    <a:gs pos="30000">
                      <a:schemeClr val="tx1"/>
                    </a:gs>
                  </a:gsLst>
                  <a:lin ang="5400000" scaled="0"/>
                </a:gradFill>
              </a:rPr>
              <a:t>Photo Sharing App</a:t>
            </a:r>
          </a:p>
        </p:txBody>
      </p:sp>
    </p:spTree>
    <p:extLst>
      <p:ext uri="{BB962C8B-B14F-4D97-AF65-F5344CB8AC3E}">
        <p14:creationId xmlns:p14="http://schemas.microsoft.com/office/powerpoint/2010/main" val="20946132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Why Xamarin</a:t>
            </a:r>
          </a:p>
        </p:txBody>
      </p:sp>
    </p:spTree>
    <p:extLst>
      <p:ext uri="{BB962C8B-B14F-4D97-AF65-F5344CB8AC3E}">
        <p14:creationId xmlns:p14="http://schemas.microsoft.com/office/powerpoint/2010/main" val="96814058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a:t>
            </a:r>
            <a:r>
              <a:rPr lang="en-US" dirty="0" smtClean="0"/>
              <a:t>look</a:t>
            </a:r>
            <a:br>
              <a:rPr lang="en-US" dirty="0" smtClean="0"/>
            </a:br>
            <a:r>
              <a:rPr lang="en-US" dirty="0" smtClean="0"/>
              <a:t>Download: </a:t>
            </a:r>
            <a:r>
              <a:rPr lang="en-US" dirty="0">
                <a:hlinkClick r:id="rId2"/>
              </a:rPr>
              <a:t>https://goo.gl/ASy6SI</a:t>
            </a:r>
            <a:endParaRPr lang="en-US" dirty="0"/>
          </a:p>
        </p:txBody>
      </p:sp>
    </p:spTree>
    <p:extLst>
      <p:ext uri="{BB962C8B-B14F-4D97-AF65-F5344CB8AC3E}">
        <p14:creationId xmlns:p14="http://schemas.microsoft.com/office/powerpoint/2010/main" val="35914751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Microsoft’s complete mobile DevOps solution</a:t>
            </a:r>
          </a:p>
        </p:txBody>
      </p:sp>
      <p:pic>
        <p:nvPicPr>
          <p:cNvPr id="30" name="Picture 29"/>
          <p:cNvPicPr>
            <a:picLocks noChangeAspect="1"/>
          </p:cNvPicPr>
          <p:nvPr/>
        </p:nvPicPr>
        <p:blipFill>
          <a:blip r:embed="rId3"/>
          <a:stretch>
            <a:fillRect/>
          </a:stretch>
        </p:blipFill>
        <p:spPr>
          <a:xfrm>
            <a:off x="-49055" y="3271122"/>
            <a:ext cx="12239327" cy="234058"/>
          </a:xfrm>
          <a:prstGeom prst="rect">
            <a:avLst/>
          </a:prstGeom>
          <a:solidFill>
            <a:srgbClr val="02AFCD">
              <a:alpha val="14000"/>
            </a:srgbClr>
          </a:solidFill>
        </p:spPr>
      </p:pic>
      <p:grpSp>
        <p:nvGrpSpPr>
          <p:cNvPr id="9" name="Group 8"/>
          <p:cNvGrpSpPr/>
          <p:nvPr/>
        </p:nvGrpSpPr>
        <p:grpSpPr>
          <a:xfrm>
            <a:off x="-381200" y="2309779"/>
            <a:ext cx="3112248" cy="2646694"/>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896214"/>
              <a:r>
                <a:rPr lang="en-US" sz="2745" kern="0" dirty="0">
                  <a:gradFill>
                    <a:gsLst>
                      <a:gs pos="5439">
                        <a:schemeClr val="tx1"/>
                      </a:gs>
                      <a:gs pos="75000">
                        <a:schemeClr val="tx1"/>
                      </a:gs>
                    </a:gsLst>
                    <a:lin ang="5400000" scaled="0"/>
                  </a:gradFill>
                  <a:latin typeface="Segoe UI Semibold" panose="020B0702040204020203" pitchFamily="34" charset="0"/>
                </a:rPr>
                <a:t>Develop</a:t>
              </a:r>
            </a:p>
          </p:txBody>
        </p:sp>
      </p:grpSp>
      <p:grpSp>
        <p:nvGrpSpPr>
          <p:cNvPr id="10" name="Group 9"/>
          <p:cNvGrpSpPr/>
          <p:nvPr/>
        </p:nvGrpSpPr>
        <p:grpSpPr>
          <a:xfrm>
            <a:off x="2093411" y="2309779"/>
            <a:ext cx="3112248" cy="2644748"/>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896214"/>
              <a:r>
                <a:rPr lang="en-US" sz="2745" kern="0" dirty="0">
                  <a:gradFill>
                    <a:gsLst>
                      <a:gs pos="5439">
                        <a:schemeClr val="tx1"/>
                      </a:gs>
                      <a:gs pos="75000">
                        <a:schemeClr val="tx1"/>
                      </a:gs>
                    </a:gsLst>
                    <a:lin ang="5400000" scaled="0"/>
                  </a:gradFill>
                  <a:latin typeface="Segoe UI Semibold" panose="020B0702040204020203" pitchFamily="34" charset="0"/>
                </a:rPr>
                <a:t>Test</a:t>
              </a:r>
            </a:p>
          </p:txBody>
        </p:sp>
      </p:grpSp>
      <p:grpSp>
        <p:nvGrpSpPr>
          <p:cNvPr id="11" name="Group 10"/>
          <p:cNvGrpSpPr/>
          <p:nvPr/>
        </p:nvGrpSpPr>
        <p:grpSpPr>
          <a:xfrm>
            <a:off x="4568021" y="2309779"/>
            <a:ext cx="3107085" cy="2646694"/>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896214"/>
              <a:r>
                <a:rPr lang="en-US" sz="2745" kern="0" dirty="0">
                  <a:gradFill>
                    <a:gsLst>
                      <a:gs pos="5439">
                        <a:schemeClr val="tx1"/>
                      </a:gs>
                      <a:gs pos="75000">
                        <a:schemeClr val="tx1"/>
                      </a:gs>
                    </a:gsLst>
                    <a:lin ang="5400000" scaled="0"/>
                  </a:gradFill>
                  <a:latin typeface="Segoe UI Semibold" panose="020B0702040204020203" pitchFamily="34" charset="0"/>
                </a:rPr>
                <a:t>Build</a:t>
              </a:r>
            </a:p>
          </p:txBody>
        </p:sp>
      </p:grpSp>
      <p:grpSp>
        <p:nvGrpSpPr>
          <p:cNvPr id="12" name="Group 11"/>
          <p:cNvGrpSpPr/>
          <p:nvPr/>
        </p:nvGrpSpPr>
        <p:grpSpPr>
          <a:xfrm>
            <a:off x="7037471" y="2309779"/>
            <a:ext cx="3112248" cy="2646694"/>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896214"/>
              <a:r>
                <a:rPr lang="en-US" sz="2745" kern="0" dirty="0">
                  <a:gradFill>
                    <a:gsLst>
                      <a:gs pos="5439">
                        <a:schemeClr val="tx1"/>
                      </a:gs>
                      <a:gs pos="75000">
                        <a:schemeClr val="tx1"/>
                      </a:gs>
                    </a:gsLst>
                    <a:lin ang="5400000" scaled="0"/>
                  </a:gradFill>
                  <a:latin typeface="Segoe UI Semibold" panose="020B0702040204020203" pitchFamily="34" charset="0"/>
                </a:rPr>
                <a:t>Distribute</a:t>
              </a:r>
            </a:p>
          </p:txBody>
        </p:sp>
      </p:grpSp>
      <p:grpSp>
        <p:nvGrpSpPr>
          <p:cNvPr id="13" name="Group 12"/>
          <p:cNvGrpSpPr/>
          <p:nvPr/>
        </p:nvGrpSpPr>
        <p:grpSpPr>
          <a:xfrm>
            <a:off x="9512083" y="2309779"/>
            <a:ext cx="3112248" cy="2646694"/>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896214"/>
              <a:r>
                <a:rPr lang="en-US" sz="2745" kern="0" dirty="0">
                  <a:gradFill>
                    <a:gsLst>
                      <a:gs pos="5439">
                        <a:schemeClr val="tx1"/>
                      </a:gs>
                      <a:gs pos="75000">
                        <a:schemeClr val="tx1"/>
                      </a:gs>
                    </a:gsLst>
                    <a:lin ang="5400000" scaled="0"/>
                  </a:gradFill>
                  <a:latin typeface="Segoe UI Semibold" panose="020B0702040204020203" pitchFamily="34" charset="0"/>
                </a:rPr>
                <a:t>Monitor</a:t>
              </a:r>
            </a:p>
          </p:txBody>
        </p:sp>
      </p:grpSp>
      <p:sp>
        <p:nvSpPr>
          <p:cNvPr id="19" name="Title 3"/>
          <p:cNvSpPr txBox="1">
            <a:spLocks/>
          </p:cNvSpPr>
          <p:nvPr/>
        </p:nvSpPr>
        <p:spPr>
          <a:xfrm>
            <a:off x="31076" y="52206"/>
            <a:ext cx="11975098" cy="1325186"/>
          </a:xfrm>
          <a:prstGeom prst="rect">
            <a:avLst/>
          </a:prstGeom>
        </p:spPr>
        <p:txBody>
          <a:bodyPr vert="horz" wrap="square" lIns="73131" tIns="45706" rIns="73131" bIns="45706"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792455"/>
            <a:endParaRPr lang="en-US" sz="4000" dirty="0"/>
          </a:p>
        </p:txBody>
      </p:sp>
    </p:spTree>
    <p:extLst>
      <p:ext uri="{BB962C8B-B14F-4D97-AF65-F5344CB8AC3E}">
        <p14:creationId xmlns:p14="http://schemas.microsoft.com/office/powerpoint/2010/main" val="10820094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92610" y="2646630"/>
            <a:ext cx="1100928" cy="1497535"/>
          </a:xfrm>
          <a:prstGeom prst="rect">
            <a:avLst/>
          </a:prstGeom>
        </p:spPr>
      </p:pic>
      <p:pic>
        <p:nvPicPr>
          <p:cNvPr id="7" name="Picture 6"/>
          <p:cNvPicPr>
            <a:picLocks noChangeAspect="1"/>
          </p:cNvPicPr>
          <p:nvPr/>
        </p:nvPicPr>
        <p:blipFill>
          <a:blip r:embed="rId3"/>
          <a:stretch>
            <a:fillRect/>
          </a:stretch>
        </p:blipFill>
        <p:spPr>
          <a:xfrm>
            <a:off x="1582026" y="1599086"/>
            <a:ext cx="1499110" cy="531264"/>
          </a:xfrm>
          <a:prstGeom prst="rect">
            <a:avLst/>
          </a:prstGeom>
        </p:spPr>
      </p:pic>
      <p:pic>
        <p:nvPicPr>
          <p:cNvPr id="9" name="Picture 8"/>
          <p:cNvPicPr>
            <a:picLocks noChangeAspect="1"/>
          </p:cNvPicPr>
          <p:nvPr/>
        </p:nvPicPr>
        <p:blipFill>
          <a:blip r:embed="rId4"/>
          <a:stretch>
            <a:fillRect/>
          </a:stretch>
        </p:blipFill>
        <p:spPr>
          <a:xfrm>
            <a:off x="3584495" y="808634"/>
            <a:ext cx="1362351" cy="536523"/>
          </a:xfrm>
          <a:prstGeom prst="rect">
            <a:avLst/>
          </a:prstGeom>
        </p:spPr>
      </p:pic>
      <p:pic>
        <p:nvPicPr>
          <p:cNvPr id="10" name="Picture 9"/>
          <p:cNvPicPr>
            <a:picLocks noChangeAspect="1"/>
          </p:cNvPicPr>
          <p:nvPr/>
        </p:nvPicPr>
        <p:blipFill>
          <a:blip r:embed="rId5"/>
          <a:stretch>
            <a:fillRect/>
          </a:stretch>
        </p:blipFill>
        <p:spPr>
          <a:xfrm>
            <a:off x="5367336" y="1659870"/>
            <a:ext cx="2277599" cy="489183"/>
          </a:xfrm>
          <a:prstGeom prst="rect">
            <a:avLst/>
          </a:prstGeom>
        </p:spPr>
      </p:pic>
      <p:pic>
        <p:nvPicPr>
          <p:cNvPr id="14" name="Picture 13"/>
          <p:cNvPicPr>
            <a:picLocks noChangeAspect="1"/>
          </p:cNvPicPr>
          <p:nvPr/>
        </p:nvPicPr>
        <p:blipFill>
          <a:blip r:embed="rId6"/>
          <a:stretch>
            <a:fillRect/>
          </a:stretch>
        </p:blipFill>
        <p:spPr>
          <a:xfrm>
            <a:off x="7131414" y="702107"/>
            <a:ext cx="2156616" cy="489183"/>
          </a:xfrm>
          <a:prstGeom prst="rect">
            <a:avLst/>
          </a:prstGeom>
        </p:spPr>
      </p:pic>
      <p:grpSp>
        <p:nvGrpSpPr>
          <p:cNvPr id="25" name="Group 24"/>
          <p:cNvGrpSpPr/>
          <p:nvPr/>
        </p:nvGrpSpPr>
        <p:grpSpPr>
          <a:xfrm>
            <a:off x="8875128" y="3207429"/>
            <a:ext cx="2746317" cy="673088"/>
            <a:chOff x="9732872" y="4028071"/>
            <a:chExt cx="1632639" cy="400140"/>
          </a:xfrm>
        </p:grpSpPr>
        <p:sp>
          <p:nvSpPr>
            <p:cNvPr id="74" name="TextBox 73"/>
            <p:cNvSpPr txBox="1"/>
            <p:nvPr/>
          </p:nvSpPr>
          <p:spPr>
            <a:xfrm>
              <a:off x="10274848" y="4056368"/>
              <a:ext cx="1090663" cy="31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8999901" y="1898652"/>
            <a:ext cx="2541470" cy="703028"/>
            <a:chOff x="1037953" y="299060"/>
            <a:chExt cx="1510861" cy="417938"/>
          </a:xfrm>
        </p:grpSpPr>
        <p:pic>
          <p:nvPicPr>
            <p:cNvPr id="17" name="Picture 16"/>
            <p:cNvPicPr>
              <a:picLocks noChangeAspect="1"/>
            </p:cNvPicPr>
            <p:nvPr/>
          </p:nvPicPr>
          <p:blipFill>
            <a:blip r:embed="rId8"/>
            <a:stretch>
              <a:fillRect/>
            </a:stretch>
          </p:blipFill>
          <p:spPr>
            <a:xfrm>
              <a:off x="1037953" y="299060"/>
              <a:ext cx="335160" cy="410400"/>
            </a:xfrm>
            <a:prstGeom prst="rect">
              <a:avLst/>
            </a:prstGeom>
          </p:spPr>
        </p:pic>
        <p:sp>
          <p:nvSpPr>
            <p:cNvPr id="53" name="TextBox 52"/>
            <p:cNvSpPr txBox="1"/>
            <p:nvPr/>
          </p:nvSpPr>
          <p:spPr>
            <a:xfrm>
              <a:off x="1428152" y="399871"/>
              <a:ext cx="1120662" cy="317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1980082" y="3566649"/>
            <a:ext cx="2067809" cy="782394"/>
            <a:chOff x="788293" y="5082871"/>
            <a:chExt cx="1229278"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57303"/>
              <a:ext cx="712796" cy="31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52558" y="4486472"/>
            <a:ext cx="3580232" cy="839922"/>
            <a:chOff x="945613" y="3735903"/>
            <a:chExt cx="2128388"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42382"/>
              <a:ext cx="1642883" cy="31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44551" y="2618803"/>
            <a:ext cx="3235805" cy="644324"/>
            <a:chOff x="398413" y="3007109"/>
            <a:chExt cx="1923632" cy="383040"/>
          </a:xfrm>
        </p:grpSpPr>
        <p:sp>
          <p:nvSpPr>
            <p:cNvPr id="63" name="TextBox 62"/>
            <p:cNvSpPr txBox="1"/>
            <p:nvPr/>
          </p:nvSpPr>
          <p:spPr>
            <a:xfrm>
              <a:off x="857364" y="3022808"/>
              <a:ext cx="1464681" cy="31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8091931" y="5110989"/>
            <a:ext cx="3291036" cy="845676"/>
            <a:chOff x="9000731" y="4515809"/>
            <a:chExt cx="1956466" cy="502740"/>
          </a:xfrm>
        </p:grpSpPr>
        <p:sp>
          <p:nvSpPr>
            <p:cNvPr id="60" name="TextBox 59"/>
            <p:cNvSpPr txBox="1"/>
            <p:nvPr/>
          </p:nvSpPr>
          <p:spPr>
            <a:xfrm>
              <a:off x="9534446" y="4593830"/>
              <a:ext cx="1422751" cy="31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00731" y="4515809"/>
              <a:ext cx="554040" cy="502740"/>
            </a:xfrm>
            <a:prstGeom prst="rect">
              <a:avLst/>
            </a:prstGeom>
          </p:spPr>
        </p:pic>
      </p:grpSp>
      <p:grpSp>
        <p:nvGrpSpPr>
          <p:cNvPr id="24" name="Group 23"/>
          <p:cNvGrpSpPr/>
          <p:nvPr/>
        </p:nvGrpSpPr>
        <p:grpSpPr>
          <a:xfrm>
            <a:off x="9343518" y="4070165"/>
            <a:ext cx="2124107" cy="920463"/>
            <a:chOff x="10310502" y="2808057"/>
            <a:chExt cx="1262748" cy="547200"/>
          </a:xfrm>
        </p:grpSpPr>
        <p:sp>
          <p:nvSpPr>
            <p:cNvPr id="50" name="TextBox 49"/>
            <p:cNvSpPr txBox="1"/>
            <p:nvPr/>
          </p:nvSpPr>
          <p:spPr>
            <a:xfrm>
              <a:off x="10849017" y="2924862"/>
              <a:ext cx="724233" cy="31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94" name="Group 93"/>
          <p:cNvGrpSpPr/>
          <p:nvPr/>
        </p:nvGrpSpPr>
        <p:grpSpPr>
          <a:xfrm>
            <a:off x="2830719" y="5498772"/>
            <a:ext cx="1869513" cy="737713"/>
            <a:chOff x="2716950" y="3143371"/>
            <a:chExt cx="1126469" cy="444507"/>
          </a:xfrm>
        </p:grpSpPr>
        <p:sp>
          <p:nvSpPr>
            <p:cNvPr id="95" name="TextBox 94"/>
            <p:cNvSpPr txBox="1"/>
            <p:nvPr/>
          </p:nvSpPr>
          <p:spPr>
            <a:xfrm>
              <a:off x="3220866" y="3164457"/>
              <a:ext cx="622553" cy="321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4"/>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5"/>
          <a:stretch>
            <a:fillRect/>
          </a:stretch>
        </p:blipFill>
        <p:spPr>
          <a:xfrm>
            <a:off x="4553674" y="2625283"/>
            <a:ext cx="3052570" cy="1966411"/>
          </a:xfrm>
          <a:prstGeom prst="rect">
            <a:avLst/>
          </a:prstGeom>
        </p:spPr>
      </p:pic>
    </p:spTree>
    <p:extLst>
      <p:ext uri="{BB962C8B-B14F-4D97-AF65-F5344CB8AC3E}">
        <p14:creationId xmlns:p14="http://schemas.microsoft.com/office/powerpoint/2010/main" val="5154609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sp>
        <p:nvSpPr>
          <p:cNvPr id="8" name="Rectangle: Rounded Corners 66"/>
          <p:cNvSpPr/>
          <p:nvPr/>
        </p:nvSpPr>
        <p:spPr>
          <a:xfrm>
            <a:off x="2522264" y="783985"/>
            <a:ext cx="7197579" cy="2654974"/>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6" tIns="50786" rIns="50786" bIns="50786" numCol="1" spcCol="38100" rtlCol="0" anchor="ctr">
            <a:noAutofit/>
          </a:bodyPr>
          <a:lstStyle/>
          <a:p>
            <a:pPr algn="ctr" defTabSz="825182" hangingPunct="0">
              <a:defRPr/>
            </a:pPr>
            <a:endParaRPr lang="en-US" sz="3200">
              <a:solidFill>
                <a:srgbClr val="FFFFFF"/>
              </a:solidFill>
              <a:latin typeface="Helvetica Light"/>
              <a:sym typeface="Helvetica Light"/>
            </a:endParaRPr>
          </a:p>
        </p:txBody>
      </p:sp>
      <p:pic>
        <p:nvPicPr>
          <p:cNvPr id="9" name="Picture 8"/>
          <p:cNvPicPr>
            <a:picLocks noChangeAspect="1"/>
          </p:cNvPicPr>
          <p:nvPr/>
        </p:nvPicPr>
        <p:blipFill>
          <a:blip r:embed="rId3"/>
          <a:stretch>
            <a:fillRect/>
          </a:stretch>
        </p:blipFill>
        <p:spPr>
          <a:xfrm>
            <a:off x="7392610" y="4357907"/>
            <a:ext cx="1100928" cy="1497535"/>
          </a:xfrm>
          <a:prstGeom prst="rect">
            <a:avLst/>
          </a:prstGeom>
        </p:spPr>
      </p:pic>
      <p:pic>
        <p:nvPicPr>
          <p:cNvPr id="12" name="Picture 11"/>
          <p:cNvPicPr>
            <a:picLocks noChangeAspect="1"/>
          </p:cNvPicPr>
          <p:nvPr/>
        </p:nvPicPr>
        <p:blipFill>
          <a:blip r:embed="rId4"/>
          <a:stretch>
            <a:fillRect/>
          </a:stretch>
        </p:blipFill>
        <p:spPr>
          <a:xfrm>
            <a:off x="2867990" y="1090594"/>
            <a:ext cx="876465" cy="310607"/>
          </a:xfrm>
          <a:prstGeom prst="rect">
            <a:avLst/>
          </a:prstGeom>
        </p:spPr>
      </p:pic>
      <p:pic>
        <p:nvPicPr>
          <p:cNvPr id="13" name="Picture 12"/>
          <p:cNvPicPr>
            <a:picLocks noChangeAspect="1"/>
          </p:cNvPicPr>
          <p:nvPr/>
        </p:nvPicPr>
        <p:blipFill>
          <a:blip r:embed="rId5"/>
          <a:stretch>
            <a:fillRect/>
          </a:stretch>
        </p:blipFill>
        <p:spPr>
          <a:xfrm>
            <a:off x="5416688" y="1087521"/>
            <a:ext cx="796507" cy="313681"/>
          </a:xfrm>
          <a:prstGeom prst="rect">
            <a:avLst/>
          </a:prstGeom>
        </p:spPr>
      </p:pic>
      <p:pic>
        <p:nvPicPr>
          <p:cNvPr id="14" name="Picture 13"/>
          <p:cNvPicPr>
            <a:picLocks noChangeAspect="1"/>
          </p:cNvPicPr>
          <p:nvPr/>
        </p:nvPicPr>
        <p:blipFill>
          <a:blip r:embed="rId6"/>
          <a:stretch>
            <a:fillRect/>
          </a:stretch>
        </p:blipFill>
        <p:spPr>
          <a:xfrm>
            <a:off x="5398013" y="1635329"/>
            <a:ext cx="1331613" cy="286003"/>
          </a:xfrm>
          <a:prstGeom prst="rect">
            <a:avLst/>
          </a:prstGeom>
        </p:spPr>
      </p:pic>
      <p:pic>
        <p:nvPicPr>
          <p:cNvPr id="15" name="Picture 14"/>
          <p:cNvPicPr>
            <a:picLocks noChangeAspect="1"/>
          </p:cNvPicPr>
          <p:nvPr/>
        </p:nvPicPr>
        <p:blipFill>
          <a:blip r:embed="rId7"/>
          <a:stretch>
            <a:fillRect/>
          </a:stretch>
        </p:blipFill>
        <p:spPr>
          <a:xfrm>
            <a:off x="7952679" y="1088319"/>
            <a:ext cx="1260879" cy="286003"/>
          </a:xfrm>
          <a:prstGeom prst="rect">
            <a:avLst/>
          </a:prstGeom>
        </p:spPr>
      </p:pic>
      <p:grpSp>
        <p:nvGrpSpPr>
          <p:cNvPr id="16" name="Group 15"/>
          <p:cNvGrpSpPr/>
          <p:nvPr/>
        </p:nvGrpSpPr>
        <p:grpSpPr>
          <a:xfrm>
            <a:off x="7766762" y="1605221"/>
            <a:ext cx="1627585" cy="393526"/>
            <a:chOff x="9732872" y="4028071"/>
            <a:chExt cx="1654940" cy="400140"/>
          </a:xfrm>
        </p:grpSpPr>
        <p:sp>
          <p:nvSpPr>
            <p:cNvPr id="17" name="TextBox 16"/>
            <p:cNvSpPr txBox="1"/>
            <p:nvPr/>
          </p:nvSpPr>
          <p:spPr>
            <a:xfrm>
              <a:off x="10274849" y="4037608"/>
              <a:ext cx="1112963" cy="354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8" name="Picture 17"/>
            <p:cNvPicPr>
              <a:picLocks noChangeAspect="1"/>
            </p:cNvPicPr>
            <p:nvPr/>
          </p:nvPicPr>
          <p:blipFill>
            <a:blip r:embed="rId8"/>
            <a:stretch>
              <a:fillRect/>
            </a:stretch>
          </p:blipFill>
          <p:spPr>
            <a:xfrm>
              <a:off x="9732872" y="4028071"/>
              <a:ext cx="581400" cy="400140"/>
            </a:xfrm>
            <a:prstGeom prst="rect">
              <a:avLst/>
            </a:prstGeom>
          </p:spPr>
        </p:pic>
      </p:grpSp>
      <p:grpSp>
        <p:nvGrpSpPr>
          <p:cNvPr id="19" name="Group 18"/>
          <p:cNvGrpSpPr/>
          <p:nvPr/>
        </p:nvGrpSpPr>
        <p:grpSpPr>
          <a:xfrm>
            <a:off x="5410820" y="2668610"/>
            <a:ext cx="1476752" cy="429478"/>
            <a:chOff x="1069143" y="299060"/>
            <a:chExt cx="1501573" cy="436698"/>
          </a:xfrm>
        </p:grpSpPr>
        <p:pic>
          <p:nvPicPr>
            <p:cNvPr id="20" name="Picture 19"/>
            <p:cNvPicPr>
              <a:picLocks noChangeAspect="1"/>
            </p:cNvPicPr>
            <p:nvPr/>
          </p:nvPicPr>
          <p:blipFill>
            <a:blip r:embed="rId9"/>
            <a:stretch>
              <a:fillRect/>
            </a:stretch>
          </p:blipFill>
          <p:spPr>
            <a:xfrm>
              <a:off x="1069143" y="299060"/>
              <a:ext cx="335160" cy="410400"/>
            </a:xfrm>
            <a:prstGeom prst="rect">
              <a:avLst/>
            </a:prstGeom>
          </p:spPr>
        </p:pic>
        <p:sp>
          <p:nvSpPr>
            <p:cNvPr id="21" name="TextBox 20"/>
            <p:cNvSpPr txBox="1"/>
            <p:nvPr/>
          </p:nvSpPr>
          <p:spPr>
            <a:xfrm>
              <a:off x="1428152" y="381110"/>
              <a:ext cx="1142564" cy="354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22" name="Group 21"/>
          <p:cNvGrpSpPr/>
          <p:nvPr/>
        </p:nvGrpSpPr>
        <p:grpSpPr>
          <a:xfrm>
            <a:off x="7797045" y="2690869"/>
            <a:ext cx="1238885" cy="457432"/>
            <a:chOff x="788293" y="5082871"/>
            <a:chExt cx="1259708" cy="465120"/>
          </a:xfrm>
        </p:grpSpPr>
        <p:pic>
          <p:nvPicPr>
            <p:cNvPr id="23" name="Picture 22"/>
            <p:cNvPicPr>
              <a:picLocks noChangeAspect="1"/>
            </p:cNvPicPr>
            <p:nvPr/>
          </p:nvPicPr>
          <p:blipFill>
            <a:blip r:embed="rId10"/>
            <a:stretch>
              <a:fillRect/>
            </a:stretch>
          </p:blipFill>
          <p:spPr>
            <a:xfrm>
              <a:off x="788293" y="5082871"/>
              <a:ext cx="499320" cy="465120"/>
            </a:xfrm>
            <a:prstGeom prst="rect">
              <a:avLst/>
            </a:prstGeom>
          </p:spPr>
        </p:pic>
        <p:sp>
          <p:nvSpPr>
            <p:cNvPr id="24" name="TextBox 23"/>
            <p:cNvSpPr txBox="1"/>
            <p:nvPr/>
          </p:nvSpPr>
          <p:spPr>
            <a:xfrm>
              <a:off x="1304775" y="5138542"/>
              <a:ext cx="743226" cy="354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5" name="Group 24"/>
          <p:cNvGrpSpPr/>
          <p:nvPr/>
        </p:nvGrpSpPr>
        <p:grpSpPr>
          <a:xfrm>
            <a:off x="2750996" y="1542207"/>
            <a:ext cx="2106103" cy="491067"/>
            <a:chOff x="945613" y="3735903"/>
            <a:chExt cx="2141503" cy="499320"/>
          </a:xfrm>
        </p:grpSpPr>
        <p:pic>
          <p:nvPicPr>
            <p:cNvPr id="26" name="Picture 25"/>
            <p:cNvPicPr>
              <a:picLocks noChangeAspect="1"/>
            </p:cNvPicPr>
            <p:nvPr/>
          </p:nvPicPr>
          <p:blipFill>
            <a:blip r:embed="rId11"/>
            <a:stretch>
              <a:fillRect/>
            </a:stretch>
          </p:blipFill>
          <p:spPr>
            <a:xfrm>
              <a:off x="945613" y="3735903"/>
              <a:ext cx="519840" cy="499320"/>
            </a:xfrm>
            <a:prstGeom prst="rect">
              <a:avLst/>
            </a:prstGeom>
          </p:spPr>
        </p:pic>
        <p:sp>
          <p:nvSpPr>
            <p:cNvPr id="27" name="TextBox 26"/>
            <p:cNvSpPr txBox="1"/>
            <p:nvPr/>
          </p:nvSpPr>
          <p:spPr>
            <a:xfrm>
              <a:off x="1431118" y="3823621"/>
              <a:ext cx="1655998" cy="354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8" name="Group 27"/>
          <p:cNvGrpSpPr/>
          <p:nvPr/>
        </p:nvGrpSpPr>
        <p:grpSpPr>
          <a:xfrm>
            <a:off x="2770317" y="2182552"/>
            <a:ext cx="1906863" cy="379719"/>
            <a:chOff x="398413" y="3004047"/>
            <a:chExt cx="1938913" cy="386102"/>
          </a:xfrm>
        </p:grpSpPr>
        <p:sp>
          <p:nvSpPr>
            <p:cNvPr id="29" name="TextBox 28"/>
            <p:cNvSpPr txBox="1"/>
            <p:nvPr/>
          </p:nvSpPr>
          <p:spPr>
            <a:xfrm>
              <a:off x="857364" y="3004047"/>
              <a:ext cx="1479962" cy="354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30" name="Picture 29"/>
            <p:cNvPicPr>
              <a:picLocks noChangeAspect="1"/>
            </p:cNvPicPr>
            <p:nvPr/>
          </p:nvPicPr>
          <p:blipFill>
            <a:blip r:embed="rId12"/>
            <a:stretch>
              <a:fillRect/>
            </a:stretch>
          </p:blipFill>
          <p:spPr>
            <a:xfrm>
              <a:off x="398413" y="3007109"/>
              <a:ext cx="389880" cy="383040"/>
            </a:xfrm>
            <a:prstGeom prst="rect">
              <a:avLst/>
            </a:prstGeom>
          </p:spPr>
        </p:pic>
      </p:grpSp>
      <p:grpSp>
        <p:nvGrpSpPr>
          <p:cNvPr id="31" name="Group 30"/>
          <p:cNvGrpSpPr/>
          <p:nvPr/>
        </p:nvGrpSpPr>
        <p:grpSpPr>
          <a:xfrm>
            <a:off x="5273576" y="2117893"/>
            <a:ext cx="1903506" cy="494430"/>
            <a:chOff x="9038160" y="4515809"/>
            <a:chExt cx="1935501" cy="502740"/>
          </a:xfrm>
        </p:grpSpPr>
        <p:sp>
          <p:nvSpPr>
            <p:cNvPr id="32" name="TextBox 31"/>
            <p:cNvSpPr txBox="1"/>
            <p:nvPr/>
          </p:nvSpPr>
          <p:spPr>
            <a:xfrm>
              <a:off x="9534446" y="4575070"/>
              <a:ext cx="1439215" cy="354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33" name="Picture 32"/>
            <p:cNvPicPr>
              <a:picLocks noChangeAspect="1"/>
            </p:cNvPicPr>
            <p:nvPr/>
          </p:nvPicPr>
          <p:blipFill>
            <a:blip r:embed="rId13"/>
            <a:stretch>
              <a:fillRect/>
            </a:stretch>
          </p:blipFill>
          <p:spPr>
            <a:xfrm>
              <a:off x="9038160" y="4515809"/>
              <a:ext cx="554040" cy="502740"/>
            </a:xfrm>
            <a:prstGeom prst="rect">
              <a:avLst/>
            </a:prstGeom>
          </p:spPr>
        </p:pic>
      </p:grpSp>
      <p:grpSp>
        <p:nvGrpSpPr>
          <p:cNvPr id="34" name="Group 33"/>
          <p:cNvGrpSpPr/>
          <p:nvPr/>
        </p:nvGrpSpPr>
        <p:grpSpPr>
          <a:xfrm>
            <a:off x="7772900" y="2087626"/>
            <a:ext cx="1273378" cy="538154"/>
            <a:chOff x="10310502" y="2808057"/>
            <a:chExt cx="1294782" cy="547200"/>
          </a:xfrm>
        </p:grpSpPr>
        <p:sp>
          <p:nvSpPr>
            <p:cNvPr id="35" name="TextBox 34"/>
            <p:cNvSpPr txBox="1"/>
            <p:nvPr/>
          </p:nvSpPr>
          <p:spPr>
            <a:xfrm>
              <a:off x="10849017" y="2906101"/>
              <a:ext cx="756267" cy="354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36" name="Picture 35"/>
            <p:cNvPicPr>
              <a:picLocks noChangeAspect="1"/>
            </p:cNvPicPr>
            <p:nvPr/>
          </p:nvPicPr>
          <p:blipFill>
            <a:blip r:embed="rId14"/>
            <a:stretch>
              <a:fillRect/>
            </a:stretch>
          </p:blipFill>
          <p:spPr>
            <a:xfrm>
              <a:off x="10310502" y="2808057"/>
              <a:ext cx="547200" cy="547200"/>
            </a:xfrm>
            <a:prstGeom prst="rect">
              <a:avLst/>
            </a:prstGeom>
          </p:spPr>
        </p:pic>
      </p:grpSp>
      <p:grpSp>
        <p:nvGrpSpPr>
          <p:cNvPr id="37" name="Group 36"/>
          <p:cNvGrpSpPr/>
          <p:nvPr/>
        </p:nvGrpSpPr>
        <p:grpSpPr>
          <a:xfrm>
            <a:off x="2717911" y="2759263"/>
            <a:ext cx="1140394" cy="444416"/>
            <a:chOff x="2716950" y="3143335"/>
            <a:chExt cx="1140717" cy="444543"/>
          </a:xfrm>
        </p:grpSpPr>
        <p:sp>
          <p:nvSpPr>
            <p:cNvPr id="38" name="TextBox 37"/>
            <p:cNvSpPr txBox="1"/>
            <p:nvPr/>
          </p:nvSpPr>
          <p:spPr>
            <a:xfrm>
              <a:off x="3220866" y="3143335"/>
              <a:ext cx="636801" cy="348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defTabSz="825182" hangingPunct="0">
                <a:defRPr/>
              </a:pPr>
              <a:r>
                <a:rPr lang="en-US" sz="16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39" name="Picture 38"/>
            <p:cNvPicPr>
              <a:picLocks noChangeAspect="1"/>
            </p:cNvPicPr>
            <p:nvPr/>
          </p:nvPicPr>
          <p:blipFill>
            <a:blip r:embed="rId15"/>
            <a:stretch>
              <a:fillRect/>
            </a:stretch>
          </p:blipFill>
          <p:spPr>
            <a:xfrm>
              <a:off x="2716950" y="3143371"/>
              <a:ext cx="510710" cy="444507"/>
            </a:xfrm>
            <a:prstGeom prst="rect">
              <a:avLst/>
            </a:prstGeom>
          </p:spPr>
        </p:pic>
      </p:grpSp>
      <p:sp>
        <p:nvSpPr>
          <p:cNvPr id="40" name="TextBox 39"/>
          <p:cNvSpPr txBox="1"/>
          <p:nvPr/>
        </p:nvSpPr>
        <p:spPr>
          <a:xfrm>
            <a:off x="4053541" y="1610019"/>
            <a:ext cx="4215165" cy="5334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6" tIns="50786" rIns="50786" bIns="50786" numCol="1" spcCol="38100" rtlCol="0" anchor="ctr">
            <a:spAutoFit/>
          </a:bodyPr>
          <a:lstStyle/>
          <a:p>
            <a:pPr algn="ctr" defTabSz="825182" hangingPunct="0">
              <a:defRPr/>
            </a:pPr>
            <a:r>
              <a:rPr lang="en-US" sz="2800"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41" name="TextBox 40"/>
          <p:cNvSpPr txBox="1"/>
          <p:nvPr/>
        </p:nvSpPr>
        <p:spPr>
          <a:xfrm>
            <a:off x="3623496" y="2209761"/>
            <a:ext cx="5174516" cy="667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6" tIns="50786" rIns="50786" bIns="50786" numCol="1" spcCol="38100" rtlCol="0" anchor="ctr">
            <a:spAutoFit/>
          </a:bodyPr>
          <a:lstStyle/>
          <a:p>
            <a:pPr algn="ctr" defTabSz="825182" hangingPunct="0">
              <a:defRPr/>
            </a:pPr>
            <a:r>
              <a:rPr lang="en-US" sz="3600" kern="0" dirty="0">
                <a:solidFill>
                  <a:schemeClr val="bg1"/>
                </a:solidFill>
                <a:latin typeface="Segoe UI" panose="020B0502040204020203" pitchFamily="34" charset="0"/>
                <a:cs typeface="Segoe UI" panose="020B0502040204020203" pitchFamily="34" charset="0"/>
                <a:sym typeface="Helvetica Light"/>
              </a:rPr>
              <a:t>m</a:t>
            </a:r>
            <a:r>
              <a:rPr lang="en-US" sz="3600"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42" name="Picture 41"/>
          <p:cNvPicPr>
            <a:picLocks noChangeAspect="1"/>
          </p:cNvPicPr>
          <p:nvPr/>
        </p:nvPicPr>
        <p:blipFill>
          <a:blip r:embed="rId16"/>
          <a:stretch>
            <a:fillRect/>
          </a:stretch>
        </p:blipFill>
        <p:spPr>
          <a:xfrm>
            <a:off x="4553674" y="4469488"/>
            <a:ext cx="3052570" cy="1966411"/>
          </a:xfrm>
          <a:prstGeom prst="rect">
            <a:avLst/>
          </a:prstGeom>
        </p:spPr>
      </p:pic>
      <p:cxnSp>
        <p:nvCxnSpPr>
          <p:cNvPr id="43" name="Straight Connector 42"/>
          <p:cNvCxnSpPr>
            <a:cxnSpLocks/>
          </p:cNvCxnSpPr>
          <p:nvPr/>
        </p:nvCxnSpPr>
        <p:spPr>
          <a:xfrm>
            <a:off x="6079959" y="3290171"/>
            <a:ext cx="0" cy="1179317"/>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67947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1"/>
                                        </p:tgtEl>
                                      </p:cBhvr>
                                    </p:animEffect>
                                    <p:set>
                                      <p:cBhvr>
                                        <p:cTn id="39" dur="1" fill="hold">
                                          <p:stCondLst>
                                            <p:cond delay="499"/>
                                          </p:stCondLst>
                                        </p:cTn>
                                        <p:tgtEl>
                                          <p:spTgt spid="3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down)">
                                      <p:cBhvr>
                                        <p:cTn id="57" dur="500"/>
                                        <p:tgtEl>
                                          <p:spTgt spid="43"/>
                                        </p:tgtEl>
                                      </p:cBhvr>
                                    </p:animEffect>
                                  </p:childTnLst>
                                </p:cTn>
                              </p:par>
                              <p:par>
                                <p:cTn id="58" presetID="10" presetClass="exit" presetSubtype="0" fill="hold" nodeType="withEffect">
                                  <p:stCondLst>
                                    <p:cond delay="25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a:solidFill>
                  <a:srgbClr val="FFFFFF"/>
                </a:solidFill>
              </a:rPr>
              <a:t>Free 30 </a:t>
            </a:r>
            <a:r>
              <a:rPr lang="en-US" sz="2549" spc="0">
                <a:solidFill>
                  <a:srgbClr val="FFFFFF"/>
                </a:solidFill>
              </a:rPr>
              <a:t>Day Trial - </a:t>
            </a:r>
            <a:r>
              <a:rPr sz="2549" spc="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2376"/>
            <a:ext cx="5146236" cy="94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a:t>
            </a:r>
          </a:p>
          <a:p>
            <a:r>
              <a:rPr lang="en-US" sz="1961" dirty="0" smtClean="0">
                <a:cs typeface="Arial"/>
              </a:rPr>
              <a:t>Alejandro Ruiz</a:t>
            </a:r>
            <a:endParaRPr lang="en-US" sz="1961" dirty="0">
              <a:cs typeface="Arial"/>
            </a:endParaRPr>
          </a:p>
          <a:p>
            <a:r>
              <a:rPr lang="en-US" sz="2000" dirty="0">
                <a:cs typeface="Arial"/>
              </a:rPr>
              <a:t>Microsoft/</a:t>
            </a:r>
            <a:r>
              <a:rPr lang="en-US" sz="2000" dirty="0" err="1">
                <a:cs typeface="Arial"/>
              </a:rPr>
              <a:t>Xamarin</a:t>
            </a:r>
            <a:r>
              <a:rPr lang="en-US" sz="2000" dirty="0">
                <a:cs typeface="Arial"/>
              </a:rPr>
              <a:t> MVP &amp; </a:t>
            </a:r>
            <a:r>
              <a:rPr lang="en-US" sz="1961" dirty="0" smtClean="0">
                <a:latin typeface="+mj-lt"/>
                <a:cs typeface="Arial"/>
              </a:rPr>
              <a:t>CTO @ Los </a:t>
            </a:r>
            <a:r>
              <a:rPr lang="en-US" sz="1961" dirty="0" err="1" smtClean="0">
                <a:latin typeface="+mj-lt"/>
                <a:cs typeface="Arial"/>
              </a:rPr>
              <a:t>Xamarinos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9"/>
            <a:ext cx="9541634" cy="445443"/>
            <a:chOff x="1735136" y="5935662"/>
            <a:chExt cx="9732964" cy="454375"/>
          </a:xfrm>
        </p:grpSpPr>
        <p:sp>
          <p:nvSpPr>
            <p:cNvPr id="10" name="TextBox 9"/>
            <p:cNvSpPr txBox="1"/>
            <p:nvPr/>
          </p:nvSpPr>
          <p:spPr>
            <a:xfrm>
              <a:off x="1735136" y="5935662"/>
              <a:ext cx="3540335" cy="454375"/>
            </a:xfrm>
            <a:prstGeom prst="rect">
              <a:avLst/>
            </a:prstGeom>
            <a:noFill/>
          </p:spPr>
          <p:txBody>
            <a:bodyPr wrap="square" rtlCol="0">
              <a:spAutoFit/>
            </a:bodyPr>
            <a:lstStyle/>
            <a:p>
              <a:pPr>
                <a:lnSpc>
                  <a:spcPct val="130000"/>
                </a:lnSpc>
              </a:pPr>
              <a:r>
                <a:rPr lang="en-US" sz="1765" dirty="0" err="1" smtClean="0">
                  <a:latin typeface="+mj-lt"/>
                  <a:cs typeface="Arial"/>
                </a:rPr>
                <a:t>alejandro@alejandroruizvarela.com</a:t>
              </a:r>
              <a:endParaRPr lang="en-US" sz="1765" dirty="0">
                <a:latin typeface="+mj-lt"/>
                <a:cs typeface="Arial"/>
              </a:endParaRPr>
            </a:p>
          </p:txBody>
        </p:sp>
        <p:sp>
          <p:nvSpPr>
            <p:cNvPr id="11" name="TextBox 10"/>
            <p:cNvSpPr txBox="1"/>
            <p:nvPr/>
          </p:nvSpPr>
          <p:spPr>
            <a:xfrm>
              <a:off x="5833269" y="5935662"/>
              <a:ext cx="3353674" cy="425335"/>
            </a:xfrm>
            <a:prstGeom prst="rect">
              <a:avLst/>
            </a:prstGeom>
            <a:noFill/>
          </p:spPr>
          <p:txBody>
            <a:bodyPr wrap="square" rtlCol="0">
              <a:spAutoFit/>
            </a:bodyPr>
            <a:lstStyle/>
            <a:p>
              <a:pPr algn="ctr">
                <a:lnSpc>
                  <a:spcPct val="130000"/>
                </a:lnSpc>
              </a:pPr>
              <a:r>
                <a:rPr lang="en-US" sz="1765" dirty="0" err="1">
                  <a:latin typeface="+mj-lt"/>
                  <a:cs typeface="Arial"/>
                </a:rPr>
                <a:t>a</a:t>
              </a:r>
              <a:r>
                <a:rPr lang="en-US" sz="1765" dirty="0" err="1" smtClean="0">
                  <a:latin typeface="+mj-lt"/>
                  <a:cs typeface="Arial"/>
                </a:rPr>
                <a:t>lejandroruizvarela.blogspot.com</a:t>
              </a:r>
              <a:endParaRPr lang="en-US" sz="1765" dirty="0">
                <a:latin typeface="+mj-lt"/>
                <a:cs typeface="Arial"/>
              </a:endParaRPr>
            </a:p>
          </p:txBody>
        </p:sp>
        <p:sp>
          <p:nvSpPr>
            <p:cNvPr id="15" name="TextBox 14"/>
            <p:cNvSpPr txBox="1"/>
            <p:nvPr/>
          </p:nvSpPr>
          <p:spPr>
            <a:xfrm>
              <a:off x="8978900" y="5935662"/>
              <a:ext cx="2489200" cy="425335"/>
            </a:xfrm>
            <a:prstGeom prst="rect">
              <a:avLst/>
            </a:prstGeom>
            <a:noFill/>
          </p:spPr>
          <p:txBody>
            <a:bodyPr wrap="square" rtlCol="0">
              <a:spAutoFit/>
            </a:bodyPr>
            <a:lstStyle/>
            <a:p>
              <a:pPr algn="r">
                <a:lnSpc>
                  <a:spcPct val="130000"/>
                </a:lnSpc>
              </a:pPr>
              <a:r>
                <a:rPr lang="en-US" sz="1765" dirty="0" smtClean="0">
                  <a:latin typeface="+mj-lt"/>
                  <a:cs typeface="Arial"/>
                </a:rPr>
                <a:t>@</a:t>
              </a:r>
              <a:r>
                <a:rPr lang="en-US" sz="1765" dirty="0" err="1" smtClean="0">
                  <a:latin typeface="+mj-lt"/>
                  <a:cs typeface="Arial"/>
                </a:rPr>
                <a:t>alejandroruizva</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spTree>
    <p:extLst>
      <p:ext uri="{BB962C8B-B14F-4D97-AF65-F5344CB8AC3E}">
        <p14:creationId xmlns:p14="http://schemas.microsoft.com/office/powerpoint/2010/main" val="177137665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862322"/>
          </a:xfrm>
          <a:prstGeom prst="rect">
            <a:avLst/>
          </a:prstGeom>
          <a:noFill/>
        </p:spPr>
        <p:txBody>
          <a:bodyPr wrap="square" rtlCol="0">
            <a:spAutoFit/>
          </a:bodyPr>
          <a:lstStyle/>
          <a:p>
            <a:pPr algn="ctr"/>
            <a:r>
              <a:rPr lang="en-US" sz="9000" dirty="0">
                <a:latin typeface="Segoe UI" charset="0"/>
                <a:ea typeface="Segoe UI" charset="0"/>
                <a:cs typeface="Segoe UI" charset="0"/>
              </a:rPr>
              <a:t>Xamarin is included</a:t>
            </a:r>
          </a:p>
          <a:p>
            <a:pPr algn="ctr"/>
            <a:r>
              <a:rPr lang="en-US" sz="9000" dirty="0">
                <a:latin typeface="Segoe UI" charset="0"/>
                <a:ea typeface="Segoe UI" charset="0"/>
                <a:cs typeface="Segoe UI" charset="0"/>
              </a:rPr>
              <a:t>in Visual Studio</a:t>
            </a:r>
          </a:p>
        </p:txBody>
      </p:sp>
    </p:spTree>
    <p:extLst>
      <p:ext uri="{BB962C8B-B14F-4D97-AF65-F5344CB8AC3E}">
        <p14:creationId xmlns:p14="http://schemas.microsoft.com/office/powerpoint/2010/main" val="9521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621792"/>
            <a:ext cx="12192000" cy="5571744"/>
          </a:xfrm>
          <a:prstGeom prst="rect">
            <a:avLst/>
          </a:prstGeom>
        </p:spPr>
      </p:pic>
    </p:spTree>
    <p:extLst>
      <p:ext uri="{BB962C8B-B14F-4D97-AF65-F5344CB8AC3E}">
        <p14:creationId xmlns:p14="http://schemas.microsoft.com/office/powerpoint/2010/main" val="17522306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75415632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p>
        </p:txBody>
      </p:sp>
      <p:sp>
        <p:nvSpPr>
          <p:cNvPr id="4" name="TextBox 3"/>
          <p:cNvSpPr txBox="1"/>
          <p:nvPr/>
        </p:nvSpPr>
        <p:spPr>
          <a:xfrm>
            <a:off x="269240" y="1449895"/>
            <a:ext cx="8597900" cy="5016758"/>
          </a:xfrm>
          <a:prstGeom prst="rect">
            <a:avLst/>
          </a:prstGeom>
          <a:noFill/>
        </p:spPr>
        <p:txBody>
          <a:bodyPr wrap="square" rtlCol="0">
            <a:spAutoFit/>
          </a:bodyPr>
          <a:lstStyle/>
          <a:p>
            <a:pPr marL="342900" indent="-342900">
              <a:buFont typeface="Arial" charset="0"/>
              <a:buChar char="•"/>
            </a:pPr>
            <a:r>
              <a:rPr lang="en-US" sz="4000" dirty="0" err="1">
                <a:latin typeface="Segoe UI" charset="0"/>
                <a:ea typeface="Segoe UI" charset="0"/>
                <a:cs typeface="Segoe UI" charset="0"/>
              </a:rPr>
              <a:t>Xamarin.iOS</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Xamarin.Mac</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Xamarin.Android</a:t>
            </a:r>
            <a:endParaRPr lang="en-US" sz="4000" dirty="0">
              <a:latin typeface="Segoe UI" charset="0"/>
              <a:ea typeface="Segoe UI" charset="0"/>
              <a:cs typeface="Segoe UI" charset="0"/>
            </a:endParaRPr>
          </a:p>
          <a:p>
            <a:pPr marL="342900" indent="-342900">
              <a:buFont typeface="Arial" charset="0"/>
              <a:buChar char="•"/>
            </a:pPr>
            <a:r>
              <a:rPr lang="en-US" sz="4000" dirty="0">
                <a:latin typeface="Segoe UI" charset="0"/>
                <a:ea typeface="Segoe UI" charset="0"/>
                <a:cs typeface="Segoe UI" charset="0"/>
              </a:rPr>
              <a:t>Xamarin.Forms</a:t>
            </a:r>
          </a:p>
          <a:p>
            <a:pPr marL="342900" indent="-342900">
              <a:buFont typeface="Arial" charset="0"/>
              <a:buChar char="•"/>
            </a:pPr>
            <a:r>
              <a:rPr lang="en-US" sz="4000" dirty="0">
                <a:latin typeface="Segoe UI" charset="0"/>
                <a:ea typeface="Segoe UI" charset="0"/>
                <a:cs typeface="Segoe UI" charset="0"/>
              </a:rPr>
              <a:t>Bindings &amp; Plugins</a:t>
            </a:r>
          </a:p>
          <a:p>
            <a:pPr marL="342900" indent="-342900">
              <a:buFont typeface="Arial" charset="0"/>
              <a:buChar char="•"/>
            </a:pPr>
            <a:endParaRPr lang="en-US" sz="4000" dirty="0">
              <a:latin typeface="Segoe UI" charset="0"/>
              <a:ea typeface="Segoe UI" charset="0"/>
              <a:cs typeface="Segoe UI" charset="0"/>
            </a:endParaRPr>
          </a:p>
          <a:p>
            <a:pPr marL="342900" indent="-342900">
              <a:buFont typeface="Arial" charset="0"/>
              <a:buChar char="•"/>
            </a:pPr>
            <a:r>
              <a:rPr lang="en-US" sz="4000" dirty="0">
                <a:latin typeface="Segoe UI" charset="0"/>
                <a:ea typeface="Segoe UI" charset="0"/>
                <a:cs typeface="Segoe UI" charset="0"/>
              </a:rPr>
              <a:t>Getting Started</a:t>
            </a:r>
          </a:p>
          <a:p>
            <a:pPr marL="342900" indent="-342900">
              <a:buFont typeface="Arial" charset="0"/>
              <a:buChar char="•"/>
            </a:pPr>
            <a:r>
              <a:rPr lang="en-US" sz="4000" dirty="0">
                <a:latin typeface="Segoe UI" charset="0"/>
                <a:ea typeface="Segoe UI" charset="0"/>
                <a:cs typeface="Segoe UI" charset="0"/>
              </a:rPr>
              <a:t>Contribution Guides</a:t>
            </a:r>
          </a:p>
        </p:txBody>
      </p:sp>
      <p:pic>
        <p:nvPicPr>
          <p:cNvPr id="5" name="Picture 4"/>
          <p:cNvPicPr>
            <a:picLocks noChangeAspect="1"/>
          </p:cNvPicPr>
          <p:nvPr/>
        </p:nvPicPr>
        <p:blipFill>
          <a:blip r:embed="rId2"/>
          <a:stretch>
            <a:fillRect/>
          </a:stretch>
        </p:blipFill>
        <p:spPr>
          <a:xfrm>
            <a:off x="6583079" y="0"/>
            <a:ext cx="13195130" cy="6727372"/>
          </a:xfrm>
          <a:prstGeom prst="rect">
            <a:avLst/>
          </a:prstGeom>
        </p:spPr>
      </p:pic>
    </p:spTree>
    <p:extLst>
      <p:ext uri="{BB962C8B-B14F-4D97-AF65-F5344CB8AC3E}">
        <p14:creationId xmlns:p14="http://schemas.microsoft.com/office/powerpoint/2010/main" val="6568528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7271307"/>
          </a:xfrm>
          <a:prstGeom prst="rect">
            <a:avLst/>
          </a:prstGeom>
        </p:spPr>
      </p:pic>
      <p:sp>
        <p:nvSpPr>
          <p:cNvPr id="3" name="TextBox 2"/>
          <p:cNvSpPr txBox="1"/>
          <p:nvPr/>
        </p:nvSpPr>
        <p:spPr>
          <a:xfrm>
            <a:off x="2286000" y="5099538"/>
            <a:ext cx="7620000" cy="1258806"/>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Write Everything in C#</a:t>
            </a:r>
          </a:p>
          <a:p>
            <a:pPr algn="ctr">
              <a:lnSpc>
                <a:spcPct val="90000"/>
              </a:lnSpc>
              <a:spcAft>
                <a:spcPts val="600"/>
              </a:spcAft>
            </a:pPr>
            <a:r>
              <a:rPr lang="en-US" sz="3200" dirty="0">
                <a:solidFill>
                  <a:schemeClr val="bg1"/>
                </a:solidFill>
              </a:rPr>
              <a:t>C# Now Runs on 2.6+ Billion Devices</a:t>
            </a:r>
          </a:p>
        </p:txBody>
      </p:sp>
    </p:spTree>
    <p:extLst>
      <p:ext uri="{BB962C8B-B14F-4D97-AF65-F5344CB8AC3E}">
        <p14:creationId xmlns:p14="http://schemas.microsoft.com/office/powerpoint/2010/main" val="781977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2403</TotalTime>
  <Words>1368</Words>
  <Application>Microsoft Macintosh PowerPoint</Application>
  <PresentationFormat>Widescreen</PresentationFormat>
  <Paragraphs>225</Paragraphs>
  <Slides>36</Slides>
  <Notes>24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36</vt:i4>
      </vt:variant>
    </vt:vector>
  </HeadingPairs>
  <TitlesOfParts>
    <vt:vector size="53" baseType="lpstr">
      <vt:lpstr>.AppleSystemUIFont</vt:lpstr>
      <vt:lpstr>Avenir LT Pro 45 Book</vt:lpstr>
      <vt:lpstr>Calibri</vt:lpstr>
      <vt:lpstr>Consolas</vt:lpstr>
      <vt:lpstr>Helvetica</vt:lpstr>
      <vt:lpstr>Helvetica Light</vt:lpstr>
      <vt:lpstr>Menlo</vt:lpstr>
      <vt:lpstr>ＭＳ Ｐゴシック</vt:lpstr>
      <vt:lpstr>Segoe UI</vt:lpstr>
      <vt:lpstr>Segoe UI Light</vt:lpstr>
      <vt:lpstr>Segoe UI Semibold</vt:lpstr>
      <vt:lpstr>Segoe UI Semilight</vt:lpstr>
      <vt:lpstr>Times New Roman</vt:lpstr>
      <vt:lpstr>Wingdings</vt:lpstr>
      <vt:lpstr>Arial</vt:lpstr>
      <vt:lpstr>XamarinTemplate</vt:lpstr>
      <vt:lpstr>Custom Design</vt:lpstr>
      <vt:lpstr>Native Android Apps in C# with Xamarin</vt:lpstr>
      <vt:lpstr>Develop</vt:lpstr>
      <vt:lpstr>PowerPoint Presentation</vt:lpstr>
      <vt:lpstr>PowerPoint Presentation</vt:lpstr>
      <vt:lpstr>PowerPoint Presentation</vt:lpstr>
      <vt:lpstr>PowerPoint Presentation</vt:lpstr>
      <vt:lpstr>Open Source – open.xamarin.com</vt:lpstr>
      <vt:lpstr>Open Source</vt:lpstr>
      <vt:lpstr>PowerPoint Presentation</vt:lpstr>
      <vt:lpstr>PowerPoint Presentation</vt:lpstr>
      <vt:lpstr>C# is Awesome</vt:lpstr>
      <vt:lpstr>JSON Made Easy</vt:lpstr>
      <vt:lpstr>Async/Await</vt:lpstr>
      <vt:lpstr>See the Difference – Android ItemClick</vt:lpstr>
      <vt:lpstr>PowerPoint Presentation</vt:lpstr>
      <vt:lpstr>Android – 100% API Coverage</vt:lpstr>
      <vt:lpstr>Anything you can do in Java can be done in C# and Visual Studio with Xamarin.</vt:lpstr>
      <vt:lpstr>Native Performance</vt:lpstr>
      <vt:lpstr>✓Always Up-to-Date</vt:lpstr>
      <vt:lpstr>Sharing Code</vt:lpstr>
      <vt:lpstr>Portable Class Libraries</vt:lpstr>
      <vt:lpstr>NuGet</vt:lpstr>
      <vt:lpstr>Shared Projects</vt:lpstr>
      <vt:lpstr>Development Experience</vt:lpstr>
      <vt:lpstr>Visual Studio Integration</vt:lpstr>
      <vt:lpstr>Xamarin Studio – Mac</vt:lpstr>
      <vt:lpstr>PowerPoint Presentation</vt:lpstr>
      <vt:lpstr>Android Designer</vt:lpstr>
      <vt:lpstr>Pre-built App Templates</vt:lpstr>
      <vt:lpstr>Let’s take a look Download: https://goo.gl/ASy6SI</vt:lpstr>
      <vt:lpstr>Microsoft’s complete mobile DevOps solution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Alejandro Ruiz</cp:lastModifiedBy>
  <cp:revision>137</cp:revision>
  <dcterms:created xsi:type="dcterms:W3CDTF">2015-05-05T21:43:30Z</dcterms:created>
  <dcterms:modified xsi:type="dcterms:W3CDTF">2017-04-05T21:47:08Z</dcterms:modified>
</cp:coreProperties>
</file>